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4" r:id="rId3"/>
    <p:sldId id="306" r:id="rId4"/>
    <p:sldId id="307" r:id="rId5"/>
    <p:sldId id="309" r:id="rId6"/>
    <p:sldId id="289" r:id="rId7"/>
    <p:sldId id="294" r:id="rId8"/>
    <p:sldId id="295" r:id="rId9"/>
    <p:sldId id="316" r:id="rId10"/>
    <p:sldId id="292" r:id="rId11"/>
    <p:sldId id="290" r:id="rId12"/>
    <p:sldId id="311" r:id="rId13"/>
    <p:sldId id="310" r:id="rId14"/>
    <p:sldId id="296" r:id="rId15"/>
    <p:sldId id="312" r:id="rId16"/>
    <p:sldId id="313" r:id="rId17"/>
    <p:sldId id="303" r:id="rId18"/>
    <p:sldId id="314" r:id="rId19"/>
    <p:sldId id="315" r:id="rId20"/>
    <p:sldId id="30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4660"/>
  </p:normalViewPr>
  <p:slideViewPr>
    <p:cSldViewPr>
      <p:cViewPr>
        <p:scale>
          <a:sx n="150" d="100"/>
          <a:sy n="150" d="100"/>
        </p:scale>
        <p:origin x="-416" y="112"/>
      </p:cViewPr>
      <p:guideLst>
        <p:guide orient="horz" pos="2868"/>
        <p:guide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Briefing on 08-09-2016 8am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Forecasting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flight  </a:t>
            </a:r>
            <a:r>
              <a:rPr lang="en-US" dirty="0">
                <a:solidFill>
                  <a:srgbClr val="FF0000"/>
                </a:solidFill>
              </a:rPr>
              <a:t>9</a:t>
            </a:r>
            <a:r>
              <a:rPr lang="en-US" dirty="0" smtClean="0">
                <a:solidFill>
                  <a:srgbClr val="FF0000"/>
                </a:solidFill>
              </a:rPr>
              <a:t>/12-09-2016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81" y="6666"/>
            <a:ext cx="3239994" cy="25036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2693" y="7429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</a:t>
            </a:r>
            <a:r>
              <a:rPr lang="en-US" dirty="0" smtClean="0"/>
              <a:t>SAT</a:t>
            </a:r>
            <a:r>
              <a:rPr lang="en-US" dirty="0" smtClean="0"/>
              <a:t>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895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56" y="2114550"/>
            <a:ext cx="4117041" cy="3181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4550"/>
            <a:ext cx="4215653" cy="32575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562600" y="361950"/>
            <a:ext cx="0" cy="1752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05400" y="361950"/>
            <a:ext cx="0" cy="1752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3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099" y="2343150"/>
            <a:ext cx="3524901" cy="3320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832"/>
          <a:stretch/>
        </p:blipFill>
        <p:spPr>
          <a:xfrm>
            <a:off x="5224182" y="0"/>
            <a:ext cx="3919818" cy="26402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145018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1333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7241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950"/>
            <a:ext cx="3721100" cy="2875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-5177"/>
            <a:ext cx="3657600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95250"/>
            <a:ext cx="4043082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5550"/>
            <a:ext cx="3962400" cy="3061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936" y="2245003"/>
            <a:ext cx="3605792" cy="3396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3393"/>
          <a:stretch/>
        </p:blipFill>
        <p:spPr>
          <a:xfrm>
            <a:off x="5421406" y="-6320"/>
            <a:ext cx="3722594" cy="24912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145018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1333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7241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3722594" cy="2876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647950"/>
            <a:ext cx="3644900" cy="2816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27" y="0"/>
            <a:ext cx="3623982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24150"/>
            <a:ext cx="3623982" cy="2800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6200" y="285750"/>
            <a:ext cx="5309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PBL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" y="2876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0" y="3257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54102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7241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4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Saturday</a:t>
            </a:r>
            <a:br>
              <a:rPr lang="en-US" dirty="0" smtClean="0"/>
            </a:br>
            <a:r>
              <a:rPr lang="en-US" sz="3100" dirty="0" smtClean="0"/>
              <a:t>Target Opt Flight, ER-2?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200150"/>
            <a:ext cx="388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Low </a:t>
            </a:r>
            <a:r>
              <a:rPr lang="en-US" dirty="0" err="1" smtClean="0"/>
              <a:t>Ci</a:t>
            </a:r>
            <a:r>
              <a:rPr lang="en-US" dirty="0" smtClean="0"/>
              <a:t> cover, but </a:t>
            </a:r>
            <a:r>
              <a:rPr lang="en-US" dirty="0" smtClean="0"/>
              <a:t>right above WVB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significant mid level clouds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cloud decks </a:t>
            </a:r>
            <a:r>
              <a:rPr lang="en-US" dirty="0" smtClean="0"/>
              <a:t>includes clear sky areas. Less pronounced in UK model.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PBL </a:t>
            </a:r>
            <a:r>
              <a:rPr lang="en-US" dirty="0" smtClean="0"/>
              <a:t>and Cloud </a:t>
            </a:r>
            <a:r>
              <a:rPr lang="en-US" dirty="0" smtClean="0"/>
              <a:t>lower over ‘the gap’, </a:t>
            </a:r>
            <a:r>
              <a:rPr lang="en-US" dirty="0"/>
              <a:t>b</a:t>
            </a:r>
            <a:r>
              <a:rPr lang="en-US" dirty="0" smtClean="0"/>
              <a:t>ut more </a:t>
            </a:r>
            <a:r>
              <a:rPr lang="en-US" dirty="0" err="1" smtClean="0"/>
              <a:t>stratiform</a:t>
            </a:r>
            <a:r>
              <a:rPr lang="en-US" dirty="0" smtClean="0"/>
              <a:t> PBL at 5E northern of 18S. </a:t>
            </a:r>
          </a:p>
          <a:p>
            <a:r>
              <a:rPr lang="en-US" dirty="0" smtClean="0"/>
              <a:t>      </a:t>
            </a:r>
          </a:p>
          <a:p>
            <a:r>
              <a:rPr lang="en-US" dirty="0"/>
              <a:t> </a:t>
            </a:r>
            <a:r>
              <a:rPr lang="en-US" dirty="0" smtClean="0"/>
              <a:t>    Rethink </a:t>
            </a:r>
            <a:r>
              <a:rPr lang="en-US" dirty="0"/>
              <a:t>flight plan?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OK to fly the ER-2, maximum winds below </a:t>
            </a:r>
            <a:r>
              <a:rPr lang="en-US" dirty="0" smtClean="0"/>
              <a:t>20 knots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971550"/>
            <a:ext cx="517711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Sunday</a:t>
            </a:r>
            <a:br>
              <a:rPr lang="en-US" dirty="0" smtClean="0"/>
            </a:br>
            <a:r>
              <a:rPr lang="en-US" sz="2700" dirty="0" smtClean="0"/>
              <a:t>Back-up Target Opt Flight, ER-2 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65735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 err="1" smtClean="0"/>
              <a:t>Ci</a:t>
            </a:r>
            <a:r>
              <a:rPr lang="en-US" dirty="0" smtClean="0"/>
              <a:t> predicted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Stronger development of moist convection outflow from Angola, thus mid level clouds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Larger </a:t>
            </a:r>
            <a:r>
              <a:rPr lang="en-US" dirty="0" err="1" smtClean="0"/>
              <a:t>Sc</a:t>
            </a:r>
            <a:r>
              <a:rPr lang="en-US" dirty="0" smtClean="0"/>
              <a:t> cover (compared to Sat)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 </a:t>
            </a:r>
            <a:r>
              <a:rPr lang="en-US" dirty="0" err="1" smtClean="0"/>
              <a:t>hPa</a:t>
            </a:r>
            <a:r>
              <a:rPr lang="en-US" dirty="0" smtClean="0"/>
              <a:t> seem OK to fly the ER-2, maximum winds below </a:t>
            </a:r>
            <a:r>
              <a:rPr lang="en-US" dirty="0" smtClean="0"/>
              <a:t>20 </a:t>
            </a:r>
            <a:r>
              <a:rPr lang="en-US" dirty="0" smtClean="0"/>
              <a:t>knots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Sunday good alternative!!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Stronger convection over the continent (Congo) – some precipitation in Northern Angola – impact on smoke emission strength and height?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00150"/>
            <a:ext cx="4495800" cy="3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Monday</a:t>
            </a:r>
            <a:br>
              <a:rPr lang="en-US" dirty="0" smtClean="0"/>
            </a:br>
            <a:r>
              <a:rPr lang="en-US" sz="3100" dirty="0" smtClean="0"/>
              <a:t>Routine Flight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19724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Low </a:t>
            </a:r>
            <a:r>
              <a:rPr lang="en-US" dirty="0" err="1" smtClean="0"/>
              <a:t>Ci</a:t>
            </a:r>
            <a:r>
              <a:rPr lang="en-US" dirty="0" smtClean="0"/>
              <a:t> cover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Mid level clouds, associated with convective outflow from Angol</a:t>
            </a:r>
            <a:r>
              <a:rPr lang="en-US" dirty="0" smtClean="0"/>
              <a:t>a further intensify.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roken </a:t>
            </a:r>
            <a:r>
              <a:rPr lang="en-US" dirty="0" err="1" smtClean="0"/>
              <a:t>Sc</a:t>
            </a:r>
            <a:r>
              <a:rPr lang="en-US" dirty="0" smtClean="0"/>
              <a:t> field, open skies off the Namibian coast. (UK and EC agree)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pressure system is passing trough Southern part of our region.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Stronger convection over the </a:t>
            </a:r>
            <a:r>
              <a:rPr lang="en-US" dirty="0" smtClean="0"/>
              <a:t>continent (Congo) </a:t>
            </a:r>
            <a:r>
              <a:rPr lang="en-US" dirty="0"/>
              <a:t>– some precipitation in Northern Angola – impact on smoke emission strength and height?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123949"/>
            <a:ext cx="4724400" cy="36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Saturday 9/10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190" y="1123950"/>
            <a:ext cx="4684059" cy="361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8719"/>
          <a:stretch/>
        </p:blipFill>
        <p:spPr>
          <a:xfrm>
            <a:off x="-533400" y="742950"/>
            <a:ext cx="50197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 Sunday 9/11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71549"/>
            <a:ext cx="5029200" cy="38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8269"/>
          <a:stretch/>
        </p:blipFill>
        <p:spPr>
          <a:xfrm>
            <a:off x="-533399" y="895350"/>
            <a:ext cx="4773036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Monday 9/12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7" y="1200150"/>
            <a:ext cx="4807323" cy="371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927" r="6797" b="927"/>
          <a:stretch/>
        </p:blipFill>
        <p:spPr>
          <a:xfrm>
            <a:off x="-381000" y="895350"/>
            <a:ext cx="4757693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247650"/>
            <a:ext cx="4078773" cy="3761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775"/>
          <a:stretch/>
        </p:blipFill>
        <p:spPr>
          <a:xfrm>
            <a:off x="5486400" y="2430741"/>
            <a:ext cx="4085019" cy="3474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247650"/>
            <a:ext cx="4114800" cy="3794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0387"/>
          <a:stretch/>
        </p:blipFill>
        <p:spPr>
          <a:xfrm>
            <a:off x="-381000" y="2512366"/>
            <a:ext cx="4267200" cy="35264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98173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Weather overview:</a:t>
            </a:r>
          </a:p>
          <a:p>
            <a:endParaRPr lang="en-US" dirty="0"/>
          </a:p>
          <a:p>
            <a:r>
              <a:rPr lang="en-US" dirty="0" smtClean="0"/>
              <a:t>P </a:t>
            </a:r>
            <a:r>
              <a:rPr lang="en-US" dirty="0" err="1" smtClean="0"/>
              <a:t>msl</a:t>
            </a:r>
            <a:endParaRPr lang="en-US" dirty="0" smtClean="0"/>
          </a:p>
          <a:p>
            <a:r>
              <a:rPr lang="en-US" dirty="0" smtClean="0"/>
              <a:t>Cloud cover</a:t>
            </a:r>
          </a:p>
          <a:p>
            <a:r>
              <a:rPr lang="en-US" dirty="0" err="1" smtClean="0"/>
              <a:t>Precip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" y="2876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86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7456" y="3257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7241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040" y="2170574"/>
            <a:ext cx="3426560" cy="297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247650"/>
            <a:ext cx="3429000" cy="2975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5" y="2266950"/>
            <a:ext cx="3413739" cy="2961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3850"/>
            <a:ext cx="3413739" cy="29618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1400" y="285750"/>
            <a:ext cx="9389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548" y="2495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-6034" y="2876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5257800" y="2876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5717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4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3150"/>
            <a:ext cx="3381293" cy="295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16" y="-323850"/>
            <a:ext cx="3402088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190750"/>
            <a:ext cx="3532938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-247650"/>
            <a:ext cx="3429000" cy="2952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2097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10m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" y="2876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0" y="3257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54102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7241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5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23982" cy="2800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8" y="2520205"/>
            <a:ext cx="3587967" cy="2772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7848"/>
            <a:ext cx="3544794" cy="2739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571750"/>
            <a:ext cx="3505200" cy="27085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7600" y="285750"/>
            <a:ext cx="9389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925 </a:t>
            </a:r>
            <a:r>
              <a:rPr lang="en-US" dirty="0" err="1" smtClean="0"/>
              <a:t>hPa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" y="2876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0" y="3257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54102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7241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4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35" y="-28660"/>
            <a:ext cx="3722594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406" y="2505075"/>
            <a:ext cx="3722594" cy="2876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493"/>
            <a:ext cx="3733800" cy="2885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7950"/>
            <a:ext cx="3721100" cy="28753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6200" y="285750"/>
            <a:ext cx="9389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600 </a:t>
            </a:r>
            <a:r>
              <a:rPr lang="en-US" dirty="0" err="1" smtClean="0"/>
              <a:t>hPa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86400" y="209550"/>
            <a:ext cx="1532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SUN, 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5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" y="2876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0" y="3257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54102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2724150"/>
            <a:ext cx="1628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9/12 MON,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4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5143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57150"/>
            <a:ext cx="142865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WIND 70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endParaRPr lang="en-US" dirty="0"/>
          </a:p>
          <a:p>
            <a:pPr algn="ctr"/>
            <a:r>
              <a:rPr lang="en-US" dirty="0" smtClean="0"/>
              <a:t>ER-2 alt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1550"/>
            <a:ext cx="4749800" cy="3562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5143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9/11 SAT, 12Z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498" y="971549"/>
            <a:ext cx="4734702" cy="355102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6200" y="971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0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7" y="-8290"/>
            <a:ext cx="3962400" cy="306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7950"/>
            <a:ext cx="3873500" cy="2993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146856"/>
            <a:ext cx="3814169" cy="3592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4296"/>
          <a:stretch/>
        </p:blipFill>
        <p:spPr>
          <a:xfrm>
            <a:off x="5257800" y="0"/>
            <a:ext cx="3821206" cy="25306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2857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145018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</a:t>
            </a:r>
            <a:r>
              <a:rPr lang="en-US" dirty="0"/>
              <a:t>9</a:t>
            </a:r>
            <a:r>
              <a:rPr lang="en-US" dirty="0" smtClean="0"/>
              <a:t> FRI,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3623983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606386"/>
            <a:ext cx="3657600" cy="2826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343150"/>
            <a:ext cx="3619865" cy="34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2989"/>
          <a:stretch/>
        </p:blipFill>
        <p:spPr>
          <a:xfrm>
            <a:off x="5181600" y="-95250"/>
            <a:ext cx="4063253" cy="27537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539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095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17"/>
            <a:ext cx="3328147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0"/>
            <a:ext cx="3623983" cy="2800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539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9/10 SAT, 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85750"/>
            <a:ext cx="46193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Z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43150"/>
            <a:ext cx="3488018" cy="2695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343150"/>
            <a:ext cx="3722594" cy="2876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2647950"/>
            <a:ext cx="46193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 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0" y="361950"/>
            <a:ext cx="578930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 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1200" y="2724150"/>
            <a:ext cx="578930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6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2678</TotalTime>
  <Words>517</Words>
  <Application>Microsoft Macintosh PowerPoint</Application>
  <PresentationFormat>On-screen Show (16:9)</PresentationFormat>
  <Paragraphs>126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ORACLES forecasting Briefing Meteorology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Saturday Target Opt Flight, ER-2?</vt:lpstr>
      <vt:lpstr>Summary Sunday Back-up Target Opt Flight, ER-2 </vt:lpstr>
      <vt:lpstr>Summary Monday Routine Flight</vt:lpstr>
      <vt:lpstr>Saturday 9/10</vt:lpstr>
      <vt:lpstr> Sunday 9/11</vt:lpstr>
      <vt:lpstr>Monday 9/12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156</cp:revision>
  <dcterms:created xsi:type="dcterms:W3CDTF">2006-08-16T00:00:00Z</dcterms:created>
  <dcterms:modified xsi:type="dcterms:W3CDTF">2016-09-08T05:58:06Z</dcterms:modified>
</cp:coreProperties>
</file>