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63" r:id="rId3"/>
    <p:sldId id="262" r:id="rId4"/>
    <p:sldId id="260" r:id="rId5"/>
    <p:sldId id="257" r:id="rId6"/>
    <p:sldId id="258" r:id="rId7"/>
    <p:sldId id="259" r:id="rId8"/>
    <p:sldId id="266" r:id="rId9"/>
    <p:sldId id="265" r:id="rId10"/>
    <p:sldId id="261"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ogaard, Kirsten (AFRC-320)" initials="BK(" lastIdx="1" clrIdx="0">
    <p:extLst>
      <p:ext uri="{19B8F6BF-5375-455C-9EA6-DF929625EA0E}">
        <p15:presenceInfo xmlns:p15="http://schemas.microsoft.com/office/powerpoint/2012/main" userId="S::kboogaar@ndc.nasa.gov::c4e4e1ba-4e7d-4b31-9c97-63f74dd8ea5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96" autoAdjust="0"/>
    <p:restoredTop sz="94660"/>
  </p:normalViewPr>
  <p:slideViewPr>
    <p:cSldViewPr snapToGrid="0">
      <p:cViewPr varScale="1">
        <p:scale>
          <a:sx n="128" d="100"/>
          <a:sy n="128" d="100"/>
        </p:scale>
        <p:origin x="175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36B9C3-568A-4406-AFC8-E9F24CDB7E71}" type="datetimeFigureOut">
              <a:rPr lang="en-US" smtClean="0"/>
              <a:t>3/21/22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FA07EB-A3A1-4F05-8117-726AE22F0AB9}" type="slidenum">
              <a:rPr lang="en-US" smtClean="0"/>
              <a:t>‹#›</a:t>
            </a:fld>
            <a:endParaRPr lang="en-US"/>
          </a:p>
        </p:txBody>
      </p:sp>
    </p:spTree>
    <p:extLst>
      <p:ext uri="{BB962C8B-B14F-4D97-AF65-F5344CB8AC3E}">
        <p14:creationId xmlns:p14="http://schemas.microsoft.com/office/powerpoint/2010/main" val="4276290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Revised 3/2/2022</a:t>
            </a:r>
            <a:endParaRPr lang="en-US" dirty="0"/>
          </a:p>
        </p:txBody>
      </p:sp>
      <p:sp>
        <p:nvSpPr>
          <p:cNvPr id="5" name="Footer Placeholder 4"/>
          <p:cNvSpPr>
            <a:spLocks noGrp="1"/>
          </p:cNvSpPr>
          <p:nvPr>
            <p:ph type="ftr" sz="quarter" idx="11"/>
          </p:nvPr>
        </p:nvSpPr>
        <p:spPr/>
        <p:txBody>
          <a:bodyPr/>
          <a:lstStyle/>
          <a:p>
            <a:r>
              <a:rPr lang="en-US" dirty="0"/>
              <a:t>DC-8 Flight Clearance Process</a:t>
            </a:r>
          </a:p>
        </p:txBody>
      </p:sp>
      <p:sp>
        <p:nvSpPr>
          <p:cNvPr id="6" name="Slide Number Placeholder 5"/>
          <p:cNvSpPr>
            <a:spLocks noGrp="1"/>
          </p:cNvSpPr>
          <p:nvPr>
            <p:ph type="sldNum" sz="quarter" idx="12"/>
          </p:nvPr>
        </p:nvSpPr>
        <p:spPr/>
        <p:txBody>
          <a:bodyPr/>
          <a:lstStyle/>
          <a:p>
            <a:fld id="{64911874-00F4-48ED-A646-8F120B4EEA2F}" type="slidenum">
              <a:rPr lang="en-US" smtClean="0"/>
              <a:t>‹#›</a:t>
            </a:fld>
            <a:endParaRPr lang="en-US"/>
          </a:p>
        </p:txBody>
      </p:sp>
    </p:spTree>
    <p:extLst>
      <p:ext uri="{BB962C8B-B14F-4D97-AF65-F5344CB8AC3E}">
        <p14:creationId xmlns:p14="http://schemas.microsoft.com/office/powerpoint/2010/main" val="1081555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Revised 3/2/2022</a:t>
            </a:r>
            <a:endParaRPr lang="en-US" dirty="0"/>
          </a:p>
        </p:txBody>
      </p:sp>
      <p:sp>
        <p:nvSpPr>
          <p:cNvPr id="5" name="Footer Placeholder 4"/>
          <p:cNvSpPr>
            <a:spLocks noGrp="1"/>
          </p:cNvSpPr>
          <p:nvPr>
            <p:ph type="ftr" sz="quarter" idx="11"/>
          </p:nvPr>
        </p:nvSpPr>
        <p:spPr/>
        <p:txBody>
          <a:bodyPr/>
          <a:lstStyle/>
          <a:p>
            <a:r>
              <a:rPr lang="en-US" dirty="0"/>
              <a:t>DC-8 Flight Clearance Process</a:t>
            </a:r>
          </a:p>
        </p:txBody>
      </p:sp>
      <p:sp>
        <p:nvSpPr>
          <p:cNvPr id="6" name="Slide Number Placeholder 5"/>
          <p:cNvSpPr>
            <a:spLocks noGrp="1"/>
          </p:cNvSpPr>
          <p:nvPr>
            <p:ph type="sldNum" sz="quarter" idx="12"/>
          </p:nvPr>
        </p:nvSpPr>
        <p:spPr/>
        <p:txBody>
          <a:bodyPr/>
          <a:lstStyle/>
          <a:p>
            <a:fld id="{64911874-00F4-48ED-A646-8F120B4EEA2F}" type="slidenum">
              <a:rPr lang="en-US" smtClean="0"/>
              <a:t>‹#›</a:t>
            </a:fld>
            <a:endParaRPr lang="en-US"/>
          </a:p>
        </p:txBody>
      </p:sp>
      <p:pic>
        <p:nvPicPr>
          <p:cNvPr id="8" name="Picture 7" descr="Text, logo&#10;&#10;Description automatically generated">
            <a:extLst>
              <a:ext uri="{FF2B5EF4-FFF2-40B4-BE49-F238E27FC236}">
                <a16:creationId xmlns:a16="http://schemas.microsoft.com/office/drawing/2014/main" id="{7982A962-BD5C-4878-BD0D-48A068BFEED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34300" y="0"/>
            <a:ext cx="1409700" cy="1126677"/>
          </a:xfrm>
          <a:prstGeom prst="rect">
            <a:avLst/>
          </a:prstGeom>
        </p:spPr>
      </p:pic>
    </p:spTree>
    <p:extLst>
      <p:ext uri="{BB962C8B-B14F-4D97-AF65-F5344CB8AC3E}">
        <p14:creationId xmlns:p14="http://schemas.microsoft.com/office/powerpoint/2010/main" val="3390873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Revised 3/2/2022</a:t>
            </a:r>
            <a:endParaRPr lang="en-US" dirty="0"/>
          </a:p>
        </p:txBody>
      </p:sp>
      <p:sp>
        <p:nvSpPr>
          <p:cNvPr id="5" name="Footer Placeholder 4"/>
          <p:cNvSpPr>
            <a:spLocks noGrp="1"/>
          </p:cNvSpPr>
          <p:nvPr>
            <p:ph type="ftr" sz="quarter" idx="11"/>
          </p:nvPr>
        </p:nvSpPr>
        <p:spPr/>
        <p:txBody>
          <a:bodyPr/>
          <a:lstStyle/>
          <a:p>
            <a:r>
              <a:rPr lang="en-US" dirty="0"/>
              <a:t>DC-8 Flight Clearance Process</a:t>
            </a:r>
          </a:p>
        </p:txBody>
      </p:sp>
      <p:sp>
        <p:nvSpPr>
          <p:cNvPr id="6" name="Slide Number Placeholder 5"/>
          <p:cNvSpPr>
            <a:spLocks noGrp="1"/>
          </p:cNvSpPr>
          <p:nvPr>
            <p:ph type="sldNum" sz="quarter" idx="12"/>
          </p:nvPr>
        </p:nvSpPr>
        <p:spPr/>
        <p:txBody>
          <a:bodyPr/>
          <a:lstStyle/>
          <a:p>
            <a:fld id="{64911874-00F4-48ED-A646-8F120B4EEA2F}" type="slidenum">
              <a:rPr lang="en-US" smtClean="0"/>
              <a:t>‹#›</a:t>
            </a:fld>
            <a:endParaRPr lang="en-US"/>
          </a:p>
        </p:txBody>
      </p:sp>
      <p:pic>
        <p:nvPicPr>
          <p:cNvPr id="7" name="Picture 6" descr="Text, logo&#10;&#10;Description automatically generated">
            <a:extLst>
              <a:ext uri="{FF2B5EF4-FFF2-40B4-BE49-F238E27FC236}">
                <a16:creationId xmlns:a16="http://schemas.microsoft.com/office/drawing/2014/main" id="{6DB96292-C07F-47E7-8556-68F4D19B12B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34300" y="0"/>
            <a:ext cx="1409700" cy="1126677"/>
          </a:xfrm>
          <a:prstGeom prst="rect">
            <a:avLst/>
          </a:prstGeom>
        </p:spPr>
      </p:pic>
    </p:spTree>
    <p:extLst>
      <p:ext uri="{BB962C8B-B14F-4D97-AF65-F5344CB8AC3E}">
        <p14:creationId xmlns:p14="http://schemas.microsoft.com/office/powerpoint/2010/main" val="2933853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Revised 3/2/2022</a:t>
            </a:r>
            <a:endParaRPr lang="en-US" dirty="0"/>
          </a:p>
        </p:txBody>
      </p:sp>
      <p:sp>
        <p:nvSpPr>
          <p:cNvPr id="6" name="Footer Placeholder 5"/>
          <p:cNvSpPr>
            <a:spLocks noGrp="1"/>
          </p:cNvSpPr>
          <p:nvPr>
            <p:ph type="ftr" sz="quarter" idx="11"/>
          </p:nvPr>
        </p:nvSpPr>
        <p:spPr/>
        <p:txBody>
          <a:bodyPr/>
          <a:lstStyle/>
          <a:p>
            <a:r>
              <a:rPr lang="en-US" dirty="0"/>
              <a:t>DC-8 Flight Clearance Process</a:t>
            </a:r>
          </a:p>
        </p:txBody>
      </p:sp>
      <p:sp>
        <p:nvSpPr>
          <p:cNvPr id="7" name="Slide Number Placeholder 6"/>
          <p:cNvSpPr>
            <a:spLocks noGrp="1"/>
          </p:cNvSpPr>
          <p:nvPr>
            <p:ph type="sldNum" sz="quarter" idx="12"/>
          </p:nvPr>
        </p:nvSpPr>
        <p:spPr/>
        <p:txBody>
          <a:bodyPr/>
          <a:lstStyle/>
          <a:p>
            <a:fld id="{64911874-00F4-48ED-A646-8F120B4EEA2F}" type="slidenum">
              <a:rPr lang="en-US" smtClean="0"/>
              <a:t>‹#›</a:t>
            </a:fld>
            <a:endParaRPr lang="en-US"/>
          </a:p>
        </p:txBody>
      </p:sp>
      <p:pic>
        <p:nvPicPr>
          <p:cNvPr id="8" name="Picture 7" descr="Text, logo&#10;&#10;Description automatically generated">
            <a:extLst>
              <a:ext uri="{FF2B5EF4-FFF2-40B4-BE49-F238E27FC236}">
                <a16:creationId xmlns:a16="http://schemas.microsoft.com/office/drawing/2014/main" id="{895E3CC5-2BCD-4A43-8A92-656B15D2BF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34300" y="0"/>
            <a:ext cx="1409700" cy="1126677"/>
          </a:xfrm>
          <a:prstGeom prst="rect">
            <a:avLst/>
          </a:prstGeom>
        </p:spPr>
      </p:pic>
    </p:spTree>
    <p:extLst>
      <p:ext uri="{BB962C8B-B14F-4D97-AF65-F5344CB8AC3E}">
        <p14:creationId xmlns:p14="http://schemas.microsoft.com/office/powerpoint/2010/main" val="869875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Revised 3/2/2022</a:t>
            </a:r>
            <a:endParaRPr lang="en-US" dirty="0"/>
          </a:p>
        </p:txBody>
      </p:sp>
      <p:sp>
        <p:nvSpPr>
          <p:cNvPr id="8" name="Footer Placeholder 7"/>
          <p:cNvSpPr>
            <a:spLocks noGrp="1"/>
          </p:cNvSpPr>
          <p:nvPr>
            <p:ph type="ftr" sz="quarter" idx="11"/>
          </p:nvPr>
        </p:nvSpPr>
        <p:spPr/>
        <p:txBody>
          <a:bodyPr/>
          <a:lstStyle/>
          <a:p>
            <a:r>
              <a:rPr lang="en-US" dirty="0"/>
              <a:t>DC-8 Flight Clearance Process</a:t>
            </a:r>
          </a:p>
        </p:txBody>
      </p:sp>
      <p:sp>
        <p:nvSpPr>
          <p:cNvPr id="9" name="Slide Number Placeholder 8"/>
          <p:cNvSpPr>
            <a:spLocks noGrp="1"/>
          </p:cNvSpPr>
          <p:nvPr>
            <p:ph type="sldNum" sz="quarter" idx="12"/>
          </p:nvPr>
        </p:nvSpPr>
        <p:spPr/>
        <p:txBody>
          <a:bodyPr/>
          <a:lstStyle/>
          <a:p>
            <a:fld id="{64911874-00F4-48ED-A646-8F120B4EEA2F}" type="slidenum">
              <a:rPr lang="en-US" smtClean="0"/>
              <a:t>‹#›</a:t>
            </a:fld>
            <a:endParaRPr lang="en-US"/>
          </a:p>
        </p:txBody>
      </p:sp>
      <p:pic>
        <p:nvPicPr>
          <p:cNvPr id="10" name="Picture 9" descr="Text, logo&#10;&#10;Description automatically generated">
            <a:extLst>
              <a:ext uri="{FF2B5EF4-FFF2-40B4-BE49-F238E27FC236}">
                <a16:creationId xmlns:a16="http://schemas.microsoft.com/office/drawing/2014/main" id="{AFF8705D-2226-4993-B25D-0ED611F3032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34300" y="0"/>
            <a:ext cx="1409700" cy="1126677"/>
          </a:xfrm>
          <a:prstGeom prst="rect">
            <a:avLst/>
          </a:prstGeom>
        </p:spPr>
      </p:pic>
    </p:spTree>
    <p:extLst>
      <p:ext uri="{BB962C8B-B14F-4D97-AF65-F5344CB8AC3E}">
        <p14:creationId xmlns:p14="http://schemas.microsoft.com/office/powerpoint/2010/main" val="2586669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Revised 3/2/2022</a:t>
            </a:r>
            <a:endParaRPr lang="en-US" dirty="0"/>
          </a:p>
        </p:txBody>
      </p:sp>
      <p:sp>
        <p:nvSpPr>
          <p:cNvPr id="4" name="Footer Placeholder 3"/>
          <p:cNvSpPr>
            <a:spLocks noGrp="1"/>
          </p:cNvSpPr>
          <p:nvPr>
            <p:ph type="ftr" sz="quarter" idx="11"/>
          </p:nvPr>
        </p:nvSpPr>
        <p:spPr/>
        <p:txBody>
          <a:bodyPr/>
          <a:lstStyle/>
          <a:p>
            <a:r>
              <a:rPr lang="en-US" dirty="0"/>
              <a:t>DC-8 Flight Clearance Process</a:t>
            </a:r>
          </a:p>
        </p:txBody>
      </p:sp>
      <p:sp>
        <p:nvSpPr>
          <p:cNvPr id="5" name="Slide Number Placeholder 4"/>
          <p:cNvSpPr>
            <a:spLocks noGrp="1"/>
          </p:cNvSpPr>
          <p:nvPr>
            <p:ph type="sldNum" sz="quarter" idx="12"/>
          </p:nvPr>
        </p:nvSpPr>
        <p:spPr/>
        <p:txBody>
          <a:bodyPr/>
          <a:lstStyle/>
          <a:p>
            <a:fld id="{64911874-00F4-48ED-A646-8F120B4EEA2F}" type="slidenum">
              <a:rPr lang="en-US" smtClean="0"/>
              <a:t>‹#›</a:t>
            </a:fld>
            <a:endParaRPr lang="en-US"/>
          </a:p>
        </p:txBody>
      </p:sp>
      <p:pic>
        <p:nvPicPr>
          <p:cNvPr id="6" name="Picture 5" descr="Text, logo&#10;&#10;Description automatically generated">
            <a:extLst>
              <a:ext uri="{FF2B5EF4-FFF2-40B4-BE49-F238E27FC236}">
                <a16:creationId xmlns:a16="http://schemas.microsoft.com/office/drawing/2014/main" id="{F634DB03-1303-4881-B7BF-7E76B1068BB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34300" y="0"/>
            <a:ext cx="1409700" cy="1126677"/>
          </a:xfrm>
          <a:prstGeom prst="rect">
            <a:avLst/>
          </a:prstGeom>
        </p:spPr>
      </p:pic>
    </p:spTree>
    <p:extLst>
      <p:ext uri="{BB962C8B-B14F-4D97-AF65-F5344CB8AC3E}">
        <p14:creationId xmlns:p14="http://schemas.microsoft.com/office/powerpoint/2010/main" val="834848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Revised 3/2/2022</a:t>
            </a:r>
            <a:endParaRPr lang="en-US" dirty="0"/>
          </a:p>
        </p:txBody>
      </p:sp>
      <p:sp>
        <p:nvSpPr>
          <p:cNvPr id="3" name="Footer Placeholder 2"/>
          <p:cNvSpPr>
            <a:spLocks noGrp="1"/>
          </p:cNvSpPr>
          <p:nvPr>
            <p:ph type="ftr" sz="quarter" idx="11"/>
          </p:nvPr>
        </p:nvSpPr>
        <p:spPr/>
        <p:txBody>
          <a:bodyPr/>
          <a:lstStyle/>
          <a:p>
            <a:r>
              <a:rPr lang="en-US" dirty="0"/>
              <a:t>DC-8 Flight Clearance Process</a:t>
            </a:r>
          </a:p>
        </p:txBody>
      </p:sp>
      <p:sp>
        <p:nvSpPr>
          <p:cNvPr id="4" name="Slide Number Placeholder 3"/>
          <p:cNvSpPr>
            <a:spLocks noGrp="1"/>
          </p:cNvSpPr>
          <p:nvPr>
            <p:ph type="sldNum" sz="quarter" idx="12"/>
          </p:nvPr>
        </p:nvSpPr>
        <p:spPr/>
        <p:txBody>
          <a:bodyPr/>
          <a:lstStyle/>
          <a:p>
            <a:fld id="{64911874-00F4-48ED-A646-8F120B4EEA2F}" type="slidenum">
              <a:rPr lang="en-US" smtClean="0"/>
              <a:t>‹#›</a:t>
            </a:fld>
            <a:endParaRPr lang="en-US"/>
          </a:p>
        </p:txBody>
      </p:sp>
      <p:pic>
        <p:nvPicPr>
          <p:cNvPr id="5" name="Picture 4" descr="Text, logo&#10;&#10;Description automatically generated">
            <a:extLst>
              <a:ext uri="{FF2B5EF4-FFF2-40B4-BE49-F238E27FC236}">
                <a16:creationId xmlns:a16="http://schemas.microsoft.com/office/drawing/2014/main" id="{25C79BF3-2CD3-4246-9CA6-7BA67D14B0C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34300" y="0"/>
            <a:ext cx="1409700" cy="1126677"/>
          </a:xfrm>
          <a:prstGeom prst="rect">
            <a:avLst/>
          </a:prstGeom>
        </p:spPr>
      </p:pic>
    </p:spTree>
    <p:extLst>
      <p:ext uri="{BB962C8B-B14F-4D97-AF65-F5344CB8AC3E}">
        <p14:creationId xmlns:p14="http://schemas.microsoft.com/office/powerpoint/2010/main" val="595846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Revised 3/2/2022</a:t>
            </a:r>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DC-8 Flight Clearance Process</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911874-00F4-48ED-A646-8F120B4EEA2F}" type="slidenum">
              <a:rPr lang="en-US" smtClean="0"/>
              <a:t>‹#›</a:t>
            </a:fld>
            <a:endParaRPr lang="en-US" dirty="0"/>
          </a:p>
        </p:txBody>
      </p:sp>
    </p:spTree>
    <p:extLst>
      <p:ext uri="{BB962C8B-B14F-4D97-AF65-F5344CB8AC3E}">
        <p14:creationId xmlns:p14="http://schemas.microsoft.com/office/powerpoint/2010/main" val="5740324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jasmine.tabla@nasa.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jasmine.tabla@nasa.gov" TargetMode="External"/><Relationship Id="rId2" Type="http://schemas.openxmlformats.org/officeDocument/2006/relationships/hyperlink" Target="https://nhosted-content.s3.amazonaws.com/SMA-HQ-WBT-225_public/index.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jasmine.tabla@nasa.gov"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jasmine.tabla@nasa.gov"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dwight.peake-1@nasa.gov" TargetMode="External"/><Relationship Id="rId2" Type="http://schemas.openxmlformats.org/officeDocument/2006/relationships/hyperlink" Target="mailto:jasmine.tabla@nasa.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99A31-D4BE-4512-995F-894A43FAD0F0}"/>
              </a:ext>
            </a:extLst>
          </p:cNvPr>
          <p:cNvSpPr>
            <a:spLocks noGrp="1"/>
          </p:cNvSpPr>
          <p:nvPr>
            <p:ph type="ctrTitle"/>
          </p:nvPr>
        </p:nvSpPr>
        <p:spPr>
          <a:xfrm>
            <a:off x="685800" y="1122363"/>
            <a:ext cx="7772400" cy="1603082"/>
          </a:xfrm>
        </p:spPr>
        <p:txBody>
          <a:bodyPr anchor="t">
            <a:noAutofit/>
          </a:bodyPr>
          <a:lstStyle/>
          <a:p>
            <a:r>
              <a:rPr lang="en-US" sz="4000" b="1" dirty="0"/>
              <a:t>DC-8 </a:t>
            </a:r>
            <a:br>
              <a:rPr lang="en-US" sz="4000" dirty="0"/>
            </a:br>
            <a:r>
              <a:rPr lang="en-US" sz="4000" dirty="0"/>
              <a:t>QNC Flight Clearance Process</a:t>
            </a:r>
            <a:endParaRPr lang="en-US" sz="4800" dirty="0"/>
          </a:p>
        </p:txBody>
      </p:sp>
      <p:pic>
        <p:nvPicPr>
          <p:cNvPr id="4" name="Picture 3" descr="Text, logo&#10;&#10;Description automatically generated">
            <a:extLst>
              <a:ext uri="{FF2B5EF4-FFF2-40B4-BE49-F238E27FC236}">
                <a16:creationId xmlns:a16="http://schemas.microsoft.com/office/drawing/2014/main" id="{3A9E2F98-84CF-40E6-8612-444C0C3CB2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48687" y="2725445"/>
            <a:ext cx="4246625" cy="3394038"/>
          </a:xfrm>
          <a:prstGeom prst="rect">
            <a:avLst/>
          </a:prstGeom>
        </p:spPr>
      </p:pic>
      <p:sp>
        <p:nvSpPr>
          <p:cNvPr id="5" name="Date Placeholder 4">
            <a:extLst>
              <a:ext uri="{FF2B5EF4-FFF2-40B4-BE49-F238E27FC236}">
                <a16:creationId xmlns:a16="http://schemas.microsoft.com/office/drawing/2014/main" id="{2B8F5507-D0F5-49C6-B503-6CD5094AE294}"/>
              </a:ext>
            </a:extLst>
          </p:cNvPr>
          <p:cNvSpPr>
            <a:spLocks noGrp="1"/>
          </p:cNvSpPr>
          <p:nvPr>
            <p:ph type="dt" sz="half" idx="10"/>
          </p:nvPr>
        </p:nvSpPr>
        <p:spPr/>
        <p:txBody>
          <a:bodyPr/>
          <a:lstStyle/>
          <a:p>
            <a:r>
              <a:rPr lang="en-US"/>
              <a:t>Revised 3/2/2022</a:t>
            </a:r>
            <a:endParaRPr lang="en-US" dirty="0"/>
          </a:p>
        </p:txBody>
      </p:sp>
      <p:sp>
        <p:nvSpPr>
          <p:cNvPr id="6" name="Footer Placeholder 5">
            <a:extLst>
              <a:ext uri="{FF2B5EF4-FFF2-40B4-BE49-F238E27FC236}">
                <a16:creationId xmlns:a16="http://schemas.microsoft.com/office/drawing/2014/main" id="{450B79DC-44B0-4208-96B0-12EF40D2263D}"/>
              </a:ext>
            </a:extLst>
          </p:cNvPr>
          <p:cNvSpPr>
            <a:spLocks noGrp="1"/>
          </p:cNvSpPr>
          <p:nvPr>
            <p:ph type="ftr" sz="quarter" idx="11"/>
          </p:nvPr>
        </p:nvSpPr>
        <p:spPr/>
        <p:txBody>
          <a:bodyPr/>
          <a:lstStyle/>
          <a:p>
            <a:r>
              <a:rPr lang="en-US"/>
              <a:t>DC-8 Flight Clearance Process</a:t>
            </a:r>
            <a:endParaRPr lang="en-US" dirty="0"/>
          </a:p>
        </p:txBody>
      </p:sp>
      <p:sp>
        <p:nvSpPr>
          <p:cNvPr id="7" name="Slide Number Placeholder 6">
            <a:extLst>
              <a:ext uri="{FF2B5EF4-FFF2-40B4-BE49-F238E27FC236}">
                <a16:creationId xmlns:a16="http://schemas.microsoft.com/office/drawing/2014/main" id="{FBCAD946-D9B2-43DA-9DEE-AE7F68941A67}"/>
              </a:ext>
            </a:extLst>
          </p:cNvPr>
          <p:cNvSpPr>
            <a:spLocks noGrp="1"/>
          </p:cNvSpPr>
          <p:nvPr>
            <p:ph type="sldNum" sz="quarter" idx="12"/>
          </p:nvPr>
        </p:nvSpPr>
        <p:spPr/>
        <p:txBody>
          <a:bodyPr/>
          <a:lstStyle/>
          <a:p>
            <a:fld id="{64911874-00F4-48ED-A646-8F120B4EEA2F}" type="slidenum">
              <a:rPr lang="en-US" smtClean="0"/>
              <a:t>1</a:t>
            </a:fld>
            <a:endParaRPr lang="en-US"/>
          </a:p>
        </p:txBody>
      </p:sp>
    </p:spTree>
    <p:extLst>
      <p:ext uri="{BB962C8B-B14F-4D97-AF65-F5344CB8AC3E}">
        <p14:creationId xmlns:p14="http://schemas.microsoft.com/office/powerpoint/2010/main" val="227975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4DF74-81F8-4187-AFBA-1948251D1015}"/>
              </a:ext>
            </a:extLst>
          </p:cNvPr>
          <p:cNvSpPr>
            <a:spLocks noGrp="1"/>
          </p:cNvSpPr>
          <p:nvPr>
            <p:ph type="title"/>
          </p:nvPr>
        </p:nvSpPr>
        <p:spPr/>
        <p:txBody>
          <a:bodyPr/>
          <a:lstStyle/>
          <a:p>
            <a:r>
              <a:rPr lang="en-US" dirty="0"/>
              <a:t>Aircraft Egress Training</a:t>
            </a:r>
          </a:p>
        </p:txBody>
      </p:sp>
      <p:sp>
        <p:nvSpPr>
          <p:cNvPr id="3" name="Content Placeholder 2">
            <a:extLst>
              <a:ext uri="{FF2B5EF4-FFF2-40B4-BE49-F238E27FC236}">
                <a16:creationId xmlns:a16="http://schemas.microsoft.com/office/drawing/2014/main" id="{261BAB71-2649-417E-BAB5-063E93D0FE6F}"/>
              </a:ext>
            </a:extLst>
          </p:cNvPr>
          <p:cNvSpPr>
            <a:spLocks noGrp="1"/>
          </p:cNvSpPr>
          <p:nvPr>
            <p:ph idx="1"/>
          </p:nvPr>
        </p:nvSpPr>
        <p:spPr/>
        <p:txBody>
          <a:bodyPr/>
          <a:lstStyle/>
          <a:p>
            <a:r>
              <a:rPr lang="en-US" dirty="0"/>
              <a:t>This will be conducted when you arrive at the aircraft location prior to flight.</a:t>
            </a:r>
          </a:p>
        </p:txBody>
      </p:sp>
      <p:sp>
        <p:nvSpPr>
          <p:cNvPr id="10" name="Date Placeholder 9">
            <a:extLst>
              <a:ext uri="{FF2B5EF4-FFF2-40B4-BE49-F238E27FC236}">
                <a16:creationId xmlns:a16="http://schemas.microsoft.com/office/drawing/2014/main" id="{868CE7EB-65F3-4F37-AFC8-F85EFCDBCF05}"/>
              </a:ext>
            </a:extLst>
          </p:cNvPr>
          <p:cNvSpPr>
            <a:spLocks noGrp="1"/>
          </p:cNvSpPr>
          <p:nvPr>
            <p:ph type="dt" sz="half" idx="10"/>
          </p:nvPr>
        </p:nvSpPr>
        <p:spPr/>
        <p:txBody>
          <a:bodyPr/>
          <a:lstStyle/>
          <a:p>
            <a:r>
              <a:rPr lang="en-US"/>
              <a:t>Revised 3/2/2022</a:t>
            </a:r>
            <a:endParaRPr lang="en-US" dirty="0"/>
          </a:p>
        </p:txBody>
      </p:sp>
      <p:sp>
        <p:nvSpPr>
          <p:cNvPr id="11" name="Footer Placeholder 10">
            <a:extLst>
              <a:ext uri="{FF2B5EF4-FFF2-40B4-BE49-F238E27FC236}">
                <a16:creationId xmlns:a16="http://schemas.microsoft.com/office/drawing/2014/main" id="{9556DE0F-5108-431D-A475-D74AC04AD0B7}"/>
              </a:ext>
            </a:extLst>
          </p:cNvPr>
          <p:cNvSpPr>
            <a:spLocks noGrp="1"/>
          </p:cNvSpPr>
          <p:nvPr>
            <p:ph type="ftr" sz="quarter" idx="11"/>
          </p:nvPr>
        </p:nvSpPr>
        <p:spPr/>
        <p:txBody>
          <a:bodyPr/>
          <a:lstStyle/>
          <a:p>
            <a:r>
              <a:rPr lang="en-US"/>
              <a:t>DC-8 Flight Clearance Process</a:t>
            </a:r>
            <a:endParaRPr lang="en-US" dirty="0"/>
          </a:p>
        </p:txBody>
      </p:sp>
      <p:sp>
        <p:nvSpPr>
          <p:cNvPr id="12" name="Slide Number Placeholder 11">
            <a:extLst>
              <a:ext uri="{FF2B5EF4-FFF2-40B4-BE49-F238E27FC236}">
                <a16:creationId xmlns:a16="http://schemas.microsoft.com/office/drawing/2014/main" id="{2777C7BD-9724-48A2-8C84-260881668095}"/>
              </a:ext>
            </a:extLst>
          </p:cNvPr>
          <p:cNvSpPr>
            <a:spLocks noGrp="1"/>
          </p:cNvSpPr>
          <p:nvPr>
            <p:ph type="sldNum" sz="quarter" idx="12"/>
          </p:nvPr>
        </p:nvSpPr>
        <p:spPr/>
        <p:txBody>
          <a:bodyPr/>
          <a:lstStyle/>
          <a:p>
            <a:fld id="{64911874-00F4-48ED-A646-8F120B4EEA2F}" type="slidenum">
              <a:rPr lang="en-US" smtClean="0"/>
              <a:t>10</a:t>
            </a:fld>
            <a:endParaRPr lang="en-US"/>
          </a:p>
        </p:txBody>
      </p:sp>
    </p:spTree>
    <p:extLst>
      <p:ext uri="{BB962C8B-B14F-4D97-AF65-F5344CB8AC3E}">
        <p14:creationId xmlns:p14="http://schemas.microsoft.com/office/powerpoint/2010/main" val="780802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3618D-528A-4502-9667-6920FDE44359}"/>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FA81842D-3BD9-44B2-B372-C9A82C4D5051}"/>
              </a:ext>
            </a:extLst>
          </p:cNvPr>
          <p:cNvSpPr>
            <a:spLocks noGrp="1"/>
          </p:cNvSpPr>
          <p:nvPr>
            <p:ph idx="1"/>
          </p:nvPr>
        </p:nvSpPr>
        <p:spPr/>
        <p:txBody>
          <a:bodyPr/>
          <a:lstStyle/>
          <a:p>
            <a:r>
              <a:rPr lang="en-US" dirty="0"/>
              <a:t>The DC-8 is a US government Public Aircraft and only individuals classified as mission essential Qualified Non-Crewmembers (QNCs) are authorized. To become a QNC, you must complete the requirements in this presentation.</a:t>
            </a:r>
          </a:p>
        </p:txBody>
      </p:sp>
      <p:sp>
        <p:nvSpPr>
          <p:cNvPr id="4" name="Date Placeholder 3">
            <a:extLst>
              <a:ext uri="{FF2B5EF4-FFF2-40B4-BE49-F238E27FC236}">
                <a16:creationId xmlns:a16="http://schemas.microsoft.com/office/drawing/2014/main" id="{BE9BF6A4-9B0A-47A5-9BEE-4DEB6E9E22F0}"/>
              </a:ext>
            </a:extLst>
          </p:cNvPr>
          <p:cNvSpPr>
            <a:spLocks noGrp="1"/>
          </p:cNvSpPr>
          <p:nvPr>
            <p:ph type="dt" sz="half" idx="10"/>
          </p:nvPr>
        </p:nvSpPr>
        <p:spPr/>
        <p:txBody>
          <a:bodyPr/>
          <a:lstStyle/>
          <a:p>
            <a:r>
              <a:rPr lang="en-US"/>
              <a:t>Revised 3/2/2022</a:t>
            </a:r>
            <a:endParaRPr lang="en-US" dirty="0"/>
          </a:p>
        </p:txBody>
      </p:sp>
      <p:sp>
        <p:nvSpPr>
          <p:cNvPr id="5" name="Footer Placeholder 4">
            <a:extLst>
              <a:ext uri="{FF2B5EF4-FFF2-40B4-BE49-F238E27FC236}">
                <a16:creationId xmlns:a16="http://schemas.microsoft.com/office/drawing/2014/main" id="{63B69500-1E4D-43E0-9DAD-154A4F4A3179}"/>
              </a:ext>
            </a:extLst>
          </p:cNvPr>
          <p:cNvSpPr>
            <a:spLocks noGrp="1"/>
          </p:cNvSpPr>
          <p:nvPr>
            <p:ph type="ftr" sz="quarter" idx="11"/>
          </p:nvPr>
        </p:nvSpPr>
        <p:spPr/>
        <p:txBody>
          <a:bodyPr/>
          <a:lstStyle/>
          <a:p>
            <a:r>
              <a:rPr lang="en-US"/>
              <a:t>DC-8 Flight Clearance Process</a:t>
            </a:r>
            <a:endParaRPr lang="en-US" dirty="0"/>
          </a:p>
        </p:txBody>
      </p:sp>
      <p:sp>
        <p:nvSpPr>
          <p:cNvPr id="6" name="Slide Number Placeholder 5">
            <a:extLst>
              <a:ext uri="{FF2B5EF4-FFF2-40B4-BE49-F238E27FC236}">
                <a16:creationId xmlns:a16="http://schemas.microsoft.com/office/drawing/2014/main" id="{B0E72383-73A0-4D0F-8368-72DDD41BC5BD}"/>
              </a:ext>
            </a:extLst>
          </p:cNvPr>
          <p:cNvSpPr>
            <a:spLocks noGrp="1"/>
          </p:cNvSpPr>
          <p:nvPr>
            <p:ph type="sldNum" sz="quarter" idx="12"/>
          </p:nvPr>
        </p:nvSpPr>
        <p:spPr/>
        <p:txBody>
          <a:bodyPr/>
          <a:lstStyle/>
          <a:p>
            <a:fld id="{64911874-00F4-48ED-A646-8F120B4EEA2F}" type="slidenum">
              <a:rPr lang="en-US" smtClean="0"/>
              <a:pPr/>
              <a:t>2</a:t>
            </a:fld>
            <a:endParaRPr lang="en-US"/>
          </a:p>
        </p:txBody>
      </p:sp>
    </p:spTree>
    <p:extLst>
      <p:ext uri="{BB962C8B-B14F-4D97-AF65-F5344CB8AC3E}">
        <p14:creationId xmlns:p14="http://schemas.microsoft.com/office/powerpoint/2010/main" val="4138353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70DC9-40B9-4C5D-BB38-1097D0ABFC6C}"/>
              </a:ext>
            </a:extLst>
          </p:cNvPr>
          <p:cNvSpPr>
            <a:spLocks noGrp="1"/>
          </p:cNvSpPr>
          <p:nvPr>
            <p:ph type="title"/>
          </p:nvPr>
        </p:nvSpPr>
        <p:spPr/>
        <p:txBody>
          <a:bodyPr/>
          <a:lstStyle/>
          <a:p>
            <a:r>
              <a:rPr lang="en-US" dirty="0"/>
              <a:t>Requirements to Fly on DC-8</a:t>
            </a:r>
            <a:endParaRPr lang="en-US" dirty="0">
              <a:solidFill>
                <a:srgbClr val="FF0000"/>
              </a:solidFill>
            </a:endParaRPr>
          </a:p>
        </p:txBody>
      </p:sp>
      <p:sp>
        <p:nvSpPr>
          <p:cNvPr id="3" name="Content Placeholder 2">
            <a:extLst>
              <a:ext uri="{FF2B5EF4-FFF2-40B4-BE49-F238E27FC236}">
                <a16:creationId xmlns:a16="http://schemas.microsoft.com/office/drawing/2014/main" id="{CCFBDE8C-2548-4447-B54F-386DF8FA3DF0}"/>
              </a:ext>
            </a:extLst>
          </p:cNvPr>
          <p:cNvSpPr>
            <a:spLocks noGrp="1"/>
          </p:cNvSpPr>
          <p:nvPr>
            <p:ph idx="1"/>
          </p:nvPr>
        </p:nvSpPr>
        <p:spPr/>
        <p:txBody>
          <a:bodyPr>
            <a:normAutofit fontScale="92500" lnSpcReduction="20000"/>
          </a:bodyPr>
          <a:lstStyle/>
          <a:p>
            <a:r>
              <a:rPr lang="en-US" dirty="0"/>
              <a:t>Flight Medical Clearance (slide 4)</a:t>
            </a:r>
          </a:p>
          <a:p>
            <a:pPr lvl="1"/>
            <a:r>
              <a:rPr lang="en-US" dirty="0"/>
              <a:t>Multi-part process, but starts with communication with entering information in ESPO database</a:t>
            </a:r>
          </a:p>
          <a:p>
            <a:r>
              <a:rPr lang="en-US" dirty="0"/>
              <a:t>Submit the following to Jasmine Tabla </a:t>
            </a:r>
            <a:r>
              <a:rPr lang="en-US" sz="2400" dirty="0"/>
              <a:t>(</a:t>
            </a:r>
            <a:r>
              <a:rPr lang="en-US" sz="2400" dirty="0">
                <a:hlinkClick r:id="rId2"/>
              </a:rPr>
              <a:t>jasmine.tabla@nasa.gov</a:t>
            </a:r>
            <a:r>
              <a:rPr lang="en-US" sz="2400" dirty="0"/>
              <a:t>)</a:t>
            </a:r>
          </a:p>
          <a:p>
            <a:pPr lvl="1"/>
            <a:r>
              <a:rPr lang="en-US" dirty="0"/>
              <a:t>Medical chart information (slide 4) if no ESPO database</a:t>
            </a:r>
          </a:p>
          <a:p>
            <a:pPr lvl="1"/>
            <a:r>
              <a:rPr lang="en-US" dirty="0"/>
              <a:t>Let Jasmine know if you have flown on a NASA aircraft before</a:t>
            </a:r>
          </a:p>
          <a:p>
            <a:pPr lvl="2"/>
            <a:r>
              <a:rPr lang="en-US" dirty="0"/>
              <a:t>If yes, which aircraft and NASA Center</a:t>
            </a:r>
          </a:p>
          <a:p>
            <a:pPr lvl="1"/>
            <a:r>
              <a:rPr lang="en-US" dirty="0"/>
              <a:t>AFRC 70176b, Rev. 1.9 (slides 5-7)</a:t>
            </a:r>
          </a:p>
          <a:p>
            <a:pPr lvl="1"/>
            <a:r>
              <a:rPr lang="en-US" dirty="0"/>
              <a:t>Proof of Vaccination (slide 8)</a:t>
            </a:r>
          </a:p>
          <a:p>
            <a:pPr lvl="1"/>
            <a:r>
              <a:rPr lang="en-US" dirty="0"/>
              <a:t>Noise Exposure Warning (slide 9) </a:t>
            </a:r>
          </a:p>
          <a:p>
            <a:r>
              <a:rPr lang="en-US" dirty="0"/>
              <a:t>Egress Training (slide 10)</a:t>
            </a:r>
          </a:p>
          <a:p>
            <a:pPr lvl="1"/>
            <a:r>
              <a:rPr lang="en-US" dirty="0"/>
              <a:t>Will be complete onsite – slide for awareness</a:t>
            </a:r>
          </a:p>
        </p:txBody>
      </p:sp>
      <p:sp>
        <p:nvSpPr>
          <p:cNvPr id="4" name="Date Placeholder 3">
            <a:extLst>
              <a:ext uri="{FF2B5EF4-FFF2-40B4-BE49-F238E27FC236}">
                <a16:creationId xmlns:a16="http://schemas.microsoft.com/office/drawing/2014/main" id="{25E87536-61DE-4A38-AAA8-DC8954DBB65D}"/>
              </a:ext>
            </a:extLst>
          </p:cNvPr>
          <p:cNvSpPr>
            <a:spLocks noGrp="1"/>
          </p:cNvSpPr>
          <p:nvPr>
            <p:ph type="dt" sz="half" idx="10"/>
          </p:nvPr>
        </p:nvSpPr>
        <p:spPr/>
        <p:txBody>
          <a:bodyPr/>
          <a:lstStyle/>
          <a:p>
            <a:r>
              <a:rPr lang="en-US"/>
              <a:t>Revised 3/2/2022</a:t>
            </a:r>
            <a:endParaRPr lang="en-US" dirty="0"/>
          </a:p>
        </p:txBody>
      </p:sp>
      <p:sp>
        <p:nvSpPr>
          <p:cNvPr id="5" name="Footer Placeholder 4">
            <a:extLst>
              <a:ext uri="{FF2B5EF4-FFF2-40B4-BE49-F238E27FC236}">
                <a16:creationId xmlns:a16="http://schemas.microsoft.com/office/drawing/2014/main" id="{45235DB2-D84A-4893-8D1C-33F6E10B48B8}"/>
              </a:ext>
            </a:extLst>
          </p:cNvPr>
          <p:cNvSpPr>
            <a:spLocks noGrp="1"/>
          </p:cNvSpPr>
          <p:nvPr>
            <p:ph type="ftr" sz="quarter" idx="11"/>
          </p:nvPr>
        </p:nvSpPr>
        <p:spPr/>
        <p:txBody>
          <a:bodyPr/>
          <a:lstStyle/>
          <a:p>
            <a:r>
              <a:rPr lang="en-US"/>
              <a:t>DC-8 Flight Clearance Process</a:t>
            </a:r>
            <a:endParaRPr lang="en-US" dirty="0"/>
          </a:p>
        </p:txBody>
      </p:sp>
      <p:sp>
        <p:nvSpPr>
          <p:cNvPr id="6" name="Slide Number Placeholder 5">
            <a:extLst>
              <a:ext uri="{FF2B5EF4-FFF2-40B4-BE49-F238E27FC236}">
                <a16:creationId xmlns:a16="http://schemas.microsoft.com/office/drawing/2014/main" id="{7C1E4394-4355-4607-8893-2364AD3CF2E3}"/>
              </a:ext>
            </a:extLst>
          </p:cNvPr>
          <p:cNvSpPr>
            <a:spLocks noGrp="1"/>
          </p:cNvSpPr>
          <p:nvPr>
            <p:ph type="sldNum" sz="quarter" idx="12"/>
          </p:nvPr>
        </p:nvSpPr>
        <p:spPr/>
        <p:txBody>
          <a:bodyPr/>
          <a:lstStyle/>
          <a:p>
            <a:fld id="{64911874-00F4-48ED-A646-8F120B4EEA2F}" type="slidenum">
              <a:rPr lang="en-US" smtClean="0"/>
              <a:t>3</a:t>
            </a:fld>
            <a:endParaRPr lang="en-US"/>
          </a:p>
        </p:txBody>
      </p:sp>
    </p:spTree>
    <p:extLst>
      <p:ext uri="{BB962C8B-B14F-4D97-AF65-F5344CB8AC3E}">
        <p14:creationId xmlns:p14="http://schemas.microsoft.com/office/powerpoint/2010/main" val="3904393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B2231-C4A6-42FD-B658-3597A71E23F5}"/>
              </a:ext>
            </a:extLst>
          </p:cNvPr>
          <p:cNvSpPr>
            <a:spLocks noGrp="1"/>
          </p:cNvSpPr>
          <p:nvPr>
            <p:ph type="title"/>
          </p:nvPr>
        </p:nvSpPr>
        <p:spPr/>
        <p:txBody>
          <a:bodyPr/>
          <a:lstStyle/>
          <a:p>
            <a:r>
              <a:rPr lang="en-US" sz="4000" dirty="0"/>
              <a:t>Flight Medical Clearance Process</a:t>
            </a:r>
            <a:endParaRPr lang="en-US" dirty="0"/>
          </a:p>
        </p:txBody>
      </p:sp>
      <p:sp>
        <p:nvSpPr>
          <p:cNvPr id="3" name="Content Placeholder 2">
            <a:extLst>
              <a:ext uri="{FF2B5EF4-FFF2-40B4-BE49-F238E27FC236}">
                <a16:creationId xmlns:a16="http://schemas.microsoft.com/office/drawing/2014/main" id="{BB4B9D89-7E00-468F-9BB9-6EC8B0C3DE66}"/>
              </a:ext>
            </a:extLst>
          </p:cNvPr>
          <p:cNvSpPr>
            <a:spLocks noGrp="1"/>
          </p:cNvSpPr>
          <p:nvPr>
            <p:ph idx="1"/>
          </p:nvPr>
        </p:nvSpPr>
        <p:spPr/>
        <p:txBody>
          <a:bodyPr>
            <a:normAutofit fontScale="55000" lnSpcReduction="20000"/>
          </a:bodyPr>
          <a:lstStyle/>
          <a:p>
            <a:r>
              <a:rPr lang="en-US" dirty="0"/>
              <a:t>Submit personal information to Jasmine Tabla (in a secured way for PII). Information required for creation of medical chart:</a:t>
            </a:r>
          </a:p>
          <a:p>
            <a:pPr lvl="1"/>
            <a:r>
              <a:rPr lang="en-US" dirty="0"/>
              <a:t>FULL NAME, EMPLOYER, STREET ADDRESS, DATE OF BIRTH, PHONE NUMBER, EMAIL ADDRESS (</a:t>
            </a:r>
            <a:r>
              <a:rPr lang="en-US" b="1" dirty="0"/>
              <a:t>must be a non-</a:t>
            </a:r>
            <a:r>
              <a:rPr lang="en-US" b="1" dirty="0" err="1"/>
              <a:t>gmail</a:t>
            </a:r>
            <a:r>
              <a:rPr lang="en-US" b="1" dirty="0"/>
              <a:t> account</a:t>
            </a:r>
            <a:r>
              <a:rPr lang="en-US" dirty="0"/>
              <a:t>), BIOLOGICAL SEX (not gender identity, although that additional information is welcome) </a:t>
            </a:r>
          </a:p>
          <a:p>
            <a:pPr lvl="1"/>
            <a:r>
              <a:rPr lang="en-US" dirty="0"/>
              <a:t>Most campaigns utilize the ESPO database for this purpose</a:t>
            </a:r>
          </a:p>
          <a:p>
            <a:r>
              <a:rPr lang="en-US" dirty="0"/>
              <a:t>Let Jasmine Tabla know if you have flown in a NASA aircraft before.</a:t>
            </a:r>
          </a:p>
          <a:p>
            <a:pPr lvl="1"/>
            <a:r>
              <a:rPr lang="en-US" dirty="0"/>
              <a:t>If yes, which aircraft, NASA Center, and when. If you have flown on multiple aircraft, please let us know only the last time you flew and if you have flown on DC-8.</a:t>
            </a:r>
          </a:p>
          <a:p>
            <a:r>
              <a:rPr lang="en-US" dirty="0"/>
              <a:t>Once the AFRC medical office creates your chart from the above information, they will send a link for the Aviation Questionnaire (medical form).</a:t>
            </a:r>
          </a:p>
          <a:p>
            <a:r>
              <a:rPr lang="en-US" dirty="0"/>
              <a:t>Complete QNC course for aviation physiological training (don’t need a medical chart to do so):</a:t>
            </a:r>
          </a:p>
          <a:p>
            <a:pPr lvl="1"/>
            <a:r>
              <a:rPr lang="en-US" u="sng" dirty="0">
                <a:hlinkClick r:id="rId2"/>
              </a:rPr>
              <a:t>https://nhosted-content.s3.amazonaws.com/SMA-HQ-WBT-225_public/index.html</a:t>
            </a:r>
            <a:endParaRPr lang="en-US" u="sng" dirty="0"/>
          </a:p>
          <a:p>
            <a:pPr lvl="2"/>
            <a:r>
              <a:rPr lang="en-US" dirty="0"/>
              <a:t>If you are internal to NASA, please complete on SATERN: SMA-HQ-WBT-225</a:t>
            </a:r>
          </a:p>
          <a:p>
            <a:pPr lvl="1"/>
            <a:r>
              <a:rPr lang="en-US" dirty="0"/>
              <a:t>Complete the course, and print/download the certificate of completion as a .pdf. </a:t>
            </a:r>
          </a:p>
          <a:p>
            <a:pPr lvl="1"/>
            <a:r>
              <a:rPr lang="en-US" dirty="0"/>
              <a:t>Submit this certificate of completion to the Jasmine Tabla (</a:t>
            </a:r>
            <a:r>
              <a:rPr lang="en-US" dirty="0">
                <a:hlinkClick r:id="rId3"/>
              </a:rPr>
              <a:t>jasmine.tabla@nasa.gov</a:t>
            </a:r>
            <a:r>
              <a:rPr lang="en-US" dirty="0"/>
              <a:t>)</a:t>
            </a:r>
          </a:p>
          <a:p>
            <a:r>
              <a:rPr lang="en-US" dirty="0"/>
              <a:t>Once the AFRC Medical Office receives your QNC Certificate and Aviation Questionnaire, they will notify the doctor for review.</a:t>
            </a:r>
          </a:p>
        </p:txBody>
      </p:sp>
      <p:sp>
        <p:nvSpPr>
          <p:cNvPr id="4" name="Date Placeholder 3">
            <a:extLst>
              <a:ext uri="{FF2B5EF4-FFF2-40B4-BE49-F238E27FC236}">
                <a16:creationId xmlns:a16="http://schemas.microsoft.com/office/drawing/2014/main" id="{D5B3FA8E-86C4-4311-AC72-2996FCA14938}"/>
              </a:ext>
            </a:extLst>
          </p:cNvPr>
          <p:cNvSpPr>
            <a:spLocks noGrp="1"/>
          </p:cNvSpPr>
          <p:nvPr>
            <p:ph type="dt" sz="half" idx="10"/>
          </p:nvPr>
        </p:nvSpPr>
        <p:spPr/>
        <p:txBody>
          <a:bodyPr/>
          <a:lstStyle/>
          <a:p>
            <a:r>
              <a:rPr lang="en-US" dirty="0"/>
              <a:t>Revised 3/18/2022</a:t>
            </a:r>
          </a:p>
        </p:txBody>
      </p:sp>
      <p:sp>
        <p:nvSpPr>
          <p:cNvPr id="5" name="Footer Placeholder 4">
            <a:extLst>
              <a:ext uri="{FF2B5EF4-FFF2-40B4-BE49-F238E27FC236}">
                <a16:creationId xmlns:a16="http://schemas.microsoft.com/office/drawing/2014/main" id="{2E96B114-FD26-456A-901D-D8465B73C445}"/>
              </a:ext>
            </a:extLst>
          </p:cNvPr>
          <p:cNvSpPr>
            <a:spLocks noGrp="1"/>
          </p:cNvSpPr>
          <p:nvPr>
            <p:ph type="ftr" sz="quarter" idx="11"/>
          </p:nvPr>
        </p:nvSpPr>
        <p:spPr/>
        <p:txBody>
          <a:bodyPr/>
          <a:lstStyle/>
          <a:p>
            <a:r>
              <a:rPr lang="en-US"/>
              <a:t>DC-8 Flight Clearance Process</a:t>
            </a:r>
            <a:endParaRPr lang="en-US" dirty="0"/>
          </a:p>
        </p:txBody>
      </p:sp>
      <p:sp>
        <p:nvSpPr>
          <p:cNvPr id="6" name="Slide Number Placeholder 5">
            <a:extLst>
              <a:ext uri="{FF2B5EF4-FFF2-40B4-BE49-F238E27FC236}">
                <a16:creationId xmlns:a16="http://schemas.microsoft.com/office/drawing/2014/main" id="{06195BCB-416E-491A-92B4-B3F6A9B86C7E}"/>
              </a:ext>
            </a:extLst>
          </p:cNvPr>
          <p:cNvSpPr>
            <a:spLocks noGrp="1"/>
          </p:cNvSpPr>
          <p:nvPr>
            <p:ph type="sldNum" sz="quarter" idx="12"/>
          </p:nvPr>
        </p:nvSpPr>
        <p:spPr/>
        <p:txBody>
          <a:bodyPr/>
          <a:lstStyle/>
          <a:p>
            <a:fld id="{64911874-00F4-48ED-A646-8F120B4EEA2F}" type="slidenum">
              <a:rPr lang="en-US" smtClean="0"/>
              <a:t>4</a:t>
            </a:fld>
            <a:endParaRPr lang="en-US"/>
          </a:p>
        </p:txBody>
      </p:sp>
    </p:spTree>
    <p:extLst>
      <p:ext uri="{BB962C8B-B14F-4D97-AF65-F5344CB8AC3E}">
        <p14:creationId xmlns:p14="http://schemas.microsoft.com/office/powerpoint/2010/main" val="3165580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3D0AE-E3BD-4260-B545-C33F29EBD272}"/>
              </a:ext>
            </a:extLst>
          </p:cNvPr>
          <p:cNvSpPr>
            <a:spLocks noGrp="1"/>
          </p:cNvSpPr>
          <p:nvPr>
            <p:ph type="title"/>
          </p:nvPr>
        </p:nvSpPr>
        <p:spPr/>
        <p:txBody>
          <a:bodyPr/>
          <a:lstStyle/>
          <a:p>
            <a:r>
              <a:rPr lang="en-US" sz="4000" dirty="0"/>
              <a:t>AFRC 70176b</a:t>
            </a:r>
            <a:br>
              <a:rPr lang="en-US" dirty="0"/>
            </a:br>
            <a:r>
              <a:rPr lang="en-US" sz="2800" dirty="0"/>
              <a:t>Section 1: Project Information</a:t>
            </a:r>
            <a:endParaRPr lang="en-US" dirty="0"/>
          </a:p>
        </p:txBody>
      </p:sp>
      <p:sp>
        <p:nvSpPr>
          <p:cNvPr id="5" name="TextBox 4">
            <a:extLst>
              <a:ext uri="{FF2B5EF4-FFF2-40B4-BE49-F238E27FC236}">
                <a16:creationId xmlns:a16="http://schemas.microsoft.com/office/drawing/2014/main" id="{97083F1E-4F46-49D7-88E9-DCAB5CD93F4B}"/>
              </a:ext>
            </a:extLst>
          </p:cNvPr>
          <p:cNvSpPr txBox="1"/>
          <p:nvPr/>
        </p:nvSpPr>
        <p:spPr>
          <a:xfrm>
            <a:off x="7075502" y="1497650"/>
            <a:ext cx="2068497" cy="830997"/>
          </a:xfrm>
          <a:prstGeom prst="rect">
            <a:avLst/>
          </a:prstGeom>
          <a:noFill/>
          <a:ln>
            <a:solidFill>
              <a:schemeClr val="tx1"/>
            </a:solidFill>
          </a:ln>
        </p:spPr>
        <p:txBody>
          <a:bodyPr wrap="square" rtlCol="0">
            <a:spAutoFit/>
          </a:bodyPr>
          <a:lstStyle/>
          <a:p>
            <a:r>
              <a:rPr lang="en-US" sz="1600" dirty="0"/>
              <a:t>a-d: Do not modify. Should be specific to your campaign.</a:t>
            </a:r>
          </a:p>
        </p:txBody>
      </p:sp>
      <p:sp>
        <p:nvSpPr>
          <p:cNvPr id="6" name="Right Brace 5">
            <a:extLst>
              <a:ext uri="{FF2B5EF4-FFF2-40B4-BE49-F238E27FC236}">
                <a16:creationId xmlns:a16="http://schemas.microsoft.com/office/drawing/2014/main" id="{1730D82D-0821-4E7B-9494-F95CF81B1BE5}"/>
              </a:ext>
            </a:extLst>
          </p:cNvPr>
          <p:cNvSpPr/>
          <p:nvPr/>
        </p:nvSpPr>
        <p:spPr>
          <a:xfrm>
            <a:off x="6583243" y="1908701"/>
            <a:ext cx="350217" cy="389146"/>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w="38100">
                <a:solidFill>
                  <a:schemeClr val="tx1"/>
                </a:solidFill>
              </a:ln>
            </a:endParaRPr>
          </a:p>
        </p:txBody>
      </p:sp>
      <p:sp>
        <p:nvSpPr>
          <p:cNvPr id="8" name="TextBox 7">
            <a:extLst>
              <a:ext uri="{FF2B5EF4-FFF2-40B4-BE49-F238E27FC236}">
                <a16:creationId xmlns:a16="http://schemas.microsoft.com/office/drawing/2014/main" id="{D2EAA0E3-2FFA-43BE-A823-D69C92FCED54}"/>
              </a:ext>
            </a:extLst>
          </p:cNvPr>
          <p:cNvSpPr txBox="1"/>
          <p:nvPr/>
        </p:nvSpPr>
        <p:spPr>
          <a:xfrm>
            <a:off x="69358" y="1497650"/>
            <a:ext cx="2185570" cy="4832092"/>
          </a:xfrm>
          <a:prstGeom prst="rect">
            <a:avLst/>
          </a:prstGeom>
          <a:noFill/>
          <a:ln>
            <a:solidFill>
              <a:schemeClr val="tx1"/>
            </a:solidFill>
          </a:ln>
        </p:spPr>
        <p:txBody>
          <a:bodyPr wrap="square" rtlCol="0">
            <a:spAutoFit/>
          </a:bodyPr>
          <a:lstStyle/>
          <a:p>
            <a:r>
              <a:rPr lang="en-US" sz="1600" dirty="0"/>
              <a:t>e. Check the most appropriate box</a:t>
            </a:r>
          </a:p>
          <a:p>
            <a:pPr marL="285750" indent="-285750">
              <a:buFontTx/>
              <a:buChar char="-"/>
            </a:pPr>
            <a:r>
              <a:rPr lang="en-US" sz="1200" u="sng" dirty="0"/>
              <a:t>SCIENTIST/EXPERIMENTER</a:t>
            </a:r>
            <a:r>
              <a:rPr lang="en-US" sz="1200" dirty="0"/>
              <a:t>: Non-AFRC personnel flying and have a direct role on the aircraft as part of the science instrument teams.</a:t>
            </a:r>
          </a:p>
          <a:p>
            <a:pPr marL="285750" indent="-285750">
              <a:buFontTx/>
              <a:buChar char="-"/>
            </a:pPr>
            <a:endParaRPr lang="en-US" sz="1200" dirty="0"/>
          </a:p>
          <a:p>
            <a:pPr marL="285750" indent="-285750">
              <a:buFontTx/>
              <a:buChar char="-"/>
            </a:pPr>
            <a:r>
              <a:rPr lang="en-US" sz="1200" u="sng" dirty="0"/>
              <a:t>EDUCATION</a:t>
            </a:r>
            <a:r>
              <a:rPr lang="en-US" sz="1200" dirty="0"/>
              <a:t>: Non-AFRC teacher or students over 18 who are invited to fly.</a:t>
            </a:r>
          </a:p>
          <a:p>
            <a:pPr marL="285750" indent="-285750">
              <a:buFontTx/>
              <a:buChar char="-"/>
            </a:pPr>
            <a:endParaRPr lang="en-US" sz="1200" dirty="0"/>
          </a:p>
          <a:p>
            <a:pPr marL="285750" indent="-285750">
              <a:buFontTx/>
              <a:buChar char="-"/>
            </a:pPr>
            <a:r>
              <a:rPr lang="en-US" sz="1200" u="sng" dirty="0"/>
              <a:t>MEDIA</a:t>
            </a:r>
            <a:r>
              <a:rPr lang="en-US" sz="1200" dirty="0"/>
              <a:t>: Non-AFRC personnel who are part of the media and are guests of AFRC or the project.</a:t>
            </a:r>
          </a:p>
          <a:p>
            <a:pPr marL="285750" indent="-285750">
              <a:buFontTx/>
              <a:buChar char="-"/>
            </a:pPr>
            <a:endParaRPr lang="en-US" sz="1200" dirty="0"/>
          </a:p>
          <a:p>
            <a:pPr marL="285750" indent="-285750">
              <a:buFontTx/>
              <a:buChar char="-"/>
            </a:pPr>
            <a:r>
              <a:rPr lang="en-US" sz="1200" u="sng" dirty="0"/>
              <a:t>GUEST FLYER</a:t>
            </a:r>
            <a:r>
              <a:rPr lang="en-US" sz="1200" dirty="0"/>
              <a:t>: Personnel flying a familiarization flight as AFRC or the Project.</a:t>
            </a:r>
          </a:p>
          <a:p>
            <a:pPr marL="285750" indent="-285750">
              <a:buFontTx/>
              <a:buChar char="-"/>
            </a:pPr>
            <a:endParaRPr lang="en-US" sz="1200" dirty="0"/>
          </a:p>
          <a:p>
            <a:pPr marL="285750" indent="-285750">
              <a:buFontTx/>
              <a:buChar char="-"/>
            </a:pPr>
            <a:r>
              <a:rPr lang="en-US" sz="1200" u="sng" dirty="0"/>
              <a:t>VIP</a:t>
            </a:r>
            <a:r>
              <a:rPr lang="en-US" sz="1200" dirty="0"/>
              <a:t>: Non-AFRC personnel flying considered to be distinguished guests of AFRC or the Project.</a:t>
            </a:r>
            <a:endParaRPr lang="en-US" sz="1200" u="sng" dirty="0"/>
          </a:p>
        </p:txBody>
      </p:sp>
      <p:sp>
        <p:nvSpPr>
          <p:cNvPr id="9" name="Left Brace 8">
            <a:extLst>
              <a:ext uri="{FF2B5EF4-FFF2-40B4-BE49-F238E27FC236}">
                <a16:creationId xmlns:a16="http://schemas.microsoft.com/office/drawing/2014/main" id="{C738EECA-8A26-44AA-8607-06455FFF0C0E}"/>
              </a:ext>
            </a:extLst>
          </p:cNvPr>
          <p:cNvSpPr/>
          <p:nvPr/>
        </p:nvSpPr>
        <p:spPr>
          <a:xfrm>
            <a:off x="2396970" y="2334828"/>
            <a:ext cx="163785" cy="124288"/>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FE84E73D-85C3-441B-B6D5-188587A5BD89}"/>
              </a:ext>
            </a:extLst>
          </p:cNvPr>
          <p:cNvSpPr txBox="1"/>
          <p:nvPr/>
        </p:nvSpPr>
        <p:spPr>
          <a:xfrm>
            <a:off x="6926143" y="2459116"/>
            <a:ext cx="2148397" cy="4278094"/>
          </a:xfrm>
          <a:prstGeom prst="rect">
            <a:avLst/>
          </a:prstGeom>
          <a:noFill/>
          <a:ln>
            <a:solidFill>
              <a:schemeClr val="tx1"/>
            </a:solidFill>
          </a:ln>
        </p:spPr>
        <p:txBody>
          <a:bodyPr wrap="square" rtlCol="0">
            <a:spAutoFit/>
          </a:bodyPr>
          <a:lstStyle/>
          <a:p>
            <a:r>
              <a:rPr lang="en-US" sz="1600" dirty="0"/>
              <a:t>f. Provide a short justification of why this person is flying on the aircraft. Examples below.</a:t>
            </a:r>
          </a:p>
          <a:p>
            <a:pPr marL="285750" indent="-285750">
              <a:buFontTx/>
              <a:buChar char="-"/>
            </a:pPr>
            <a:r>
              <a:rPr lang="en-US" sz="1200" u="sng" dirty="0"/>
              <a:t>SCIENTIST/EXPERIMENTER</a:t>
            </a:r>
            <a:r>
              <a:rPr lang="en-US" sz="1200" dirty="0"/>
              <a:t>: Operating FLYER instrument on the DC-8 for the SARP Campaign.</a:t>
            </a:r>
          </a:p>
          <a:p>
            <a:pPr marL="285750" indent="-285750">
              <a:buFontTx/>
              <a:buChar char="-"/>
            </a:pPr>
            <a:r>
              <a:rPr lang="en-US" sz="1200" u="sng" dirty="0"/>
              <a:t>EDUCATION</a:t>
            </a:r>
            <a:r>
              <a:rPr lang="en-US" sz="1200" dirty="0"/>
              <a:t>: Teacher from UC Irvine observing on the DC-8 SARP Campaign.</a:t>
            </a:r>
          </a:p>
          <a:p>
            <a:pPr marL="285750" indent="-285750">
              <a:buFontTx/>
              <a:buChar char="-"/>
            </a:pPr>
            <a:r>
              <a:rPr lang="en-US" sz="1200" u="sng" dirty="0"/>
              <a:t>MEDIA</a:t>
            </a:r>
            <a:r>
              <a:rPr lang="en-US" sz="1200" dirty="0"/>
              <a:t>: ABC News reporter invited to observe the DC-8 flight operation.</a:t>
            </a:r>
          </a:p>
          <a:p>
            <a:pPr marL="285750" indent="-285750">
              <a:buFontTx/>
              <a:buChar char="-"/>
            </a:pPr>
            <a:r>
              <a:rPr lang="en-US" sz="1200" u="sng" dirty="0"/>
              <a:t>GUEST FLYER</a:t>
            </a:r>
            <a:r>
              <a:rPr lang="en-US" sz="1200" dirty="0"/>
              <a:t>: Familiarization flight for </a:t>
            </a:r>
            <a:r>
              <a:rPr lang="en-US" sz="1200" dirty="0" err="1"/>
              <a:t>LaRC</a:t>
            </a:r>
            <a:r>
              <a:rPr lang="en-US" sz="1200" dirty="0"/>
              <a:t> weather forecaster supporting SARP Campaign</a:t>
            </a:r>
          </a:p>
          <a:p>
            <a:pPr marL="285750" indent="-285750">
              <a:buFontTx/>
              <a:buChar char="-"/>
            </a:pPr>
            <a:r>
              <a:rPr lang="en-US" sz="1200" u="sng" dirty="0"/>
              <a:t>VIP</a:t>
            </a:r>
            <a:r>
              <a:rPr lang="en-US" sz="1200" dirty="0"/>
              <a:t>: NASA Deputy Administrator</a:t>
            </a:r>
            <a:endParaRPr lang="en-US" sz="1200" u="sng" dirty="0"/>
          </a:p>
        </p:txBody>
      </p:sp>
      <p:sp>
        <p:nvSpPr>
          <p:cNvPr id="11" name="Right Brace 10">
            <a:extLst>
              <a:ext uri="{FF2B5EF4-FFF2-40B4-BE49-F238E27FC236}">
                <a16:creationId xmlns:a16="http://schemas.microsoft.com/office/drawing/2014/main" id="{24C5AC25-3318-410D-8B46-5A384416D238}"/>
              </a:ext>
            </a:extLst>
          </p:cNvPr>
          <p:cNvSpPr/>
          <p:nvPr/>
        </p:nvSpPr>
        <p:spPr>
          <a:xfrm>
            <a:off x="6583244" y="2508448"/>
            <a:ext cx="217052" cy="920551"/>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w="38100">
                <a:solidFill>
                  <a:schemeClr val="tx1"/>
                </a:solidFill>
              </a:ln>
            </a:endParaRPr>
          </a:p>
        </p:txBody>
      </p:sp>
      <p:sp>
        <p:nvSpPr>
          <p:cNvPr id="12" name="Date Placeholder 11">
            <a:extLst>
              <a:ext uri="{FF2B5EF4-FFF2-40B4-BE49-F238E27FC236}">
                <a16:creationId xmlns:a16="http://schemas.microsoft.com/office/drawing/2014/main" id="{910E98B0-B16B-472D-A4F9-B598427E5E43}"/>
              </a:ext>
            </a:extLst>
          </p:cNvPr>
          <p:cNvSpPr>
            <a:spLocks noGrp="1"/>
          </p:cNvSpPr>
          <p:nvPr>
            <p:ph type="dt" sz="half" idx="10"/>
          </p:nvPr>
        </p:nvSpPr>
        <p:spPr/>
        <p:txBody>
          <a:bodyPr/>
          <a:lstStyle/>
          <a:p>
            <a:r>
              <a:rPr lang="en-US"/>
              <a:t>Revised 3/2/2022</a:t>
            </a:r>
            <a:endParaRPr lang="en-US" dirty="0"/>
          </a:p>
        </p:txBody>
      </p:sp>
      <p:sp>
        <p:nvSpPr>
          <p:cNvPr id="13" name="Footer Placeholder 12">
            <a:extLst>
              <a:ext uri="{FF2B5EF4-FFF2-40B4-BE49-F238E27FC236}">
                <a16:creationId xmlns:a16="http://schemas.microsoft.com/office/drawing/2014/main" id="{01D2BABA-AE38-49C4-BFEF-EF8E2E41223B}"/>
              </a:ext>
            </a:extLst>
          </p:cNvPr>
          <p:cNvSpPr>
            <a:spLocks noGrp="1"/>
          </p:cNvSpPr>
          <p:nvPr>
            <p:ph type="ftr" sz="quarter" idx="11"/>
          </p:nvPr>
        </p:nvSpPr>
        <p:spPr/>
        <p:txBody>
          <a:bodyPr/>
          <a:lstStyle/>
          <a:p>
            <a:r>
              <a:rPr lang="en-US"/>
              <a:t>DC-8 Flight Clearance Process</a:t>
            </a:r>
            <a:endParaRPr lang="en-US" dirty="0"/>
          </a:p>
        </p:txBody>
      </p:sp>
      <p:sp>
        <p:nvSpPr>
          <p:cNvPr id="14" name="Slide Number Placeholder 13">
            <a:extLst>
              <a:ext uri="{FF2B5EF4-FFF2-40B4-BE49-F238E27FC236}">
                <a16:creationId xmlns:a16="http://schemas.microsoft.com/office/drawing/2014/main" id="{D69CAC31-E1E9-4D8B-A6E2-FBFA1A26837E}"/>
              </a:ext>
            </a:extLst>
          </p:cNvPr>
          <p:cNvSpPr>
            <a:spLocks noGrp="1"/>
          </p:cNvSpPr>
          <p:nvPr>
            <p:ph type="sldNum" sz="quarter" idx="12"/>
          </p:nvPr>
        </p:nvSpPr>
        <p:spPr/>
        <p:txBody>
          <a:bodyPr/>
          <a:lstStyle/>
          <a:p>
            <a:fld id="{64911874-00F4-48ED-A646-8F120B4EEA2F}" type="slidenum">
              <a:rPr lang="en-US" smtClean="0"/>
              <a:t>5</a:t>
            </a:fld>
            <a:endParaRPr lang="en-US" dirty="0"/>
          </a:p>
        </p:txBody>
      </p:sp>
      <p:pic>
        <p:nvPicPr>
          <p:cNvPr id="4" name="Content Placeholder 3">
            <a:extLst>
              <a:ext uri="{FF2B5EF4-FFF2-40B4-BE49-F238E27FC236}">
                <a16:creationId xmlns:a16="http://schemas.microsoft.com/office/drawing/2014/main" id="{54D849F4-25A4-4CB3-93E6-E7B7E47E60F1}"/>
              </a:ext>
            </a:extLst>
          </p:cNvPr>
          <p:cNvPicPr>
            <a:picLocks noGrp="1" noChangeAspect="1"/>
          </p:cNvPicPr>
          <p:nvPr>
            <p:ph idx="1"/>
          </p:nvPr>
        </p:nvPicPr>
        <p:blipFill>
          <a:blip r:embed="rId2"/>
          <a:stretch>
            <a:fillRect/>
          </a:stretch>
        </p:blipFill>
        <p:spPr>
          <a:xfrm>
            <a:off x="2560756" y="1465317"/>
            <a:ext cx="4022487" cy="5410438"/>
          </a:xfrm>
          <a:prstGeom prst="rect">
            <a:avLst/>
          </a:prstGeom>
        </p:spPr>
      </p:pic>
    </p:spTree>
    <p:extLst>
      <p:ext uri="{BB962C8B-B14F-4D97-AF65-F5344CB8AC3E}">
        <p14:creationId xmlns:p14="http://schemas.microsoft.com/office/powerpoint/2010/main" val="1160707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3D0AE-E3BD-4260-B545-C33F29EBD272}"/>
              </a:ext>
            </a:extLst>
          </p:cNvPr>
          <p:cNvSpPr>
            <a:spLocks noGrp="1"/>
          </p:cNvSpPr>
          <p:nvPr>
            <p:ph type="title"/>
          </p:nvPr>
        </p:nvSpPr>
        <p:spPr/>
        <p:txBody>
          <a:bodyPr/>
          <a:lstStyle/>
          <a:p>
            <a:r>
              <a:rPr lang="en-US" sz="4000" dirty="0"/>
              <a:t>AFRC 70176b</a:t>
            </a:r>
            <a:br>
              <a:rPr lang="en-US" dirty="0"/>
            </a:br>
            <a:r>
              <a:rPr lang="en-US" sz="2800" dirty="0"/>
              <a:t>Section 2: Participant’s Information</a:t>
            </a:r>
            <a:endParaRPr lang="en-US" dirty="0"/>
          </a:p>
        </p:txBody>
      </p:sp>
      <p:sp>
        <p:nvSpPr>
          <p:cNvPr id="5" name="TextBox 4">
            <a:extLst>
              <a:ext uri="{FF2B5EF4-FFF2-40B4-BE49-F238E27FC236}">
                <a16:creationId xmlns:a16="http://schemas.microsoft.com/office/drawing/2014/main" id="{97083F1E-4F46-49D7-88E9-DCAB5CD93F4B}"/>
              </a:ext>
            </a:extLst>
          </p:cNvPr>
          <p:cNvSpPr txBox="1"/>
          <p:nvPr/>
        </p:nvSpPr>
        <p:spPr>
          <a:xfrm>
            <a:off x="6795405" y="3700586"/>
            <a:ext cx="2326947" cy="3108543"/>
          </a:xfrm>
          <a:prstGeom prst="rect">
            <a:avLst/>
          </a:prstGeom>
          <a:noFill/>
          <a:ln>
            <a:solidFill>
              <a:schemeClr val="tx1"/>
            </a:solidFill>
          </a:ln>
        </p:spPr>
        <p:txBody>
          <a:bodyPr wrap="square" rtlCol="0">
            <a:spAutoFit/>
          </a:bodyPr>
          <a:lstStyle/>
          <a:p>
            <a:r>
              <a:rPr lang="en-US" sz="1400" u="sng" dirty="0"/>
              <a:t>Fully</a:t>
            </a:r>
            <a:r>
              <a:rPr lang="en-US" sz="1400" dirty="0"/>
              <a:t> complete emergency contact information. This is </a:t>
            </a:r>
            <a:r>
              <a:rPr lang="en-US" sz="1400" b="1" dirty="0"/>
              <a:t>not</a:t>
            </a:r>
            <a:r>
              <a:rPr lang="en-US" sz="1400" dirty="0"/>
              <a:t> your next of kin. This is the person responsible for notifying your next of kin in a work-related incident. This is usually someone in your Human Resources or Personnel Department . If you are participating as a student as part of a program, this can be your program manager. Example: for SARP, this is Brenna Biggs.</a:t>
            </a:r>
          </a:p>
        </p:txBody>
      </p:sp>
      <p:sp>
        <p:nvSpPr>
          <p:cNvPr id="6" name="Right Brace 5">
            <a:extLst>
              <a:ext uri="{FF2B5EF4-FFF2-40B4-BE49-F238E27FC236}">
                <a16:creationId xmlns:a16="http://schemas.microsoft.com/office/drawing/2014/main" id="{1730D82D-0821-4E7B-9494-F95CF81B1BE5}"/>
              </a:ext>
            </a:extLst>
          </p:cNvPr>
          <p:cNvSpPr/>
          <p:nvPr/>
        </p:nvSpPr>
        <p:spPr>
          <a:xfrm>
            <a:off x="6583244" y="4847210"/>
            <a:ext cx="71539" cy="852253"/>
          </a:xfrm>
          <a:prstGeom prst="rightBrace">
            <a:avLst>
              <a:gd name="adj1" fmla="val 8333"/>
              <a:gd name="adj2" fmla="val 48958"/>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w="38100">
                <a:solidFill>
                  <a:schemeClr val="tx1"/>
                </a:solidFill>
              </a:ln>
            </a:endParaRPr>
          </a:p>
        </p:txBody>
      </p:sp>
      <p:sp>
        <p:nvSpPr>
          <p:cNvPr id="8" name="TextBox 7">
            <a:extLst>
              <a:ext uri="{FF2B5EF4-FFF2-40B4-BE49-F238E27FC236}">
                <a16:creationId xmlns:a16="http://schemas.microsoft.com/office/drawing/2014/main" id="{D2EAA0E3-2FFA-43BE-A823-D69C92FCED54}"/>
              </a:ext>
            </a:extLst>
          </p:cNvPr>
          <p:cNvSpPr txBox="1"/>
          <p:nvPr/>
        </p:nvSpPr>
        <p:spPr>
          <a:xfrm>
            <a:off x="21646" y="2454599"/>
            <a:ext cx="2326948" cy="1384995"/>
          </a:xfrm>
          <a:prstGeom prst="rect">
            <a:avLst/>
          </a:prstGeom>
          <a:noFill/>
          <a:ln>
            <a:solidFill>
              <a:schemeClr val="tx1"/>
            </a:solidFill>
          </a:ln>
        </p:spPr>
        <p:txBody>
          <a:bodyPr wrap="square" rtlCol="0">
            <a:spAutoFit/>
          </a:bodyPr>
          <a:lstStyle/>
          <a:p>
            <a:r>
              <a:rPr lang="en-US" sz="1400" u="sng" dirty="0"/>
              <a:t>Fully</a:t>
            </a:r>
            <a:r>
              <a:rPr lang="en-US" sz="1400" dirty="0"/>
              <a:t> complete participant section and sign. Electronic signatures are accepted and preferred. Hand signed/ scanned copies must be legible.</a:t>
            </a:r>
          </a:p>
        </p:txBody>
      </p:sp>
      <p:sp>
        <p:nvSpPr>
          <p:cNvPr id="9" name="Left Brace 8">
            <a:extLst>
              <a:ext uri="{FF2B5EF4-FFF2-40B4-BE49-F238E27FC236}">
                <a16:creationId xmlns:a16="http://schemas.microsoft.com/office/drawing/2014/main" id="{C738EECA-8A26-44AA-8607-06455FFF0C0E}"/>
              </a:ext>
            </a:extLst>
          </p:cNvPr>
          <p:cNvSpPr/>
          <p:nvPr/>
        </p:nvSpPr>
        <p:spPr>
          <a:xfrm>
            <a:off x="2485747" y="3648726"/>
            <a:ext cx="75007" cy="381736"/>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Date Placeholder 6">
            <a:extLst>
              <a:ext uri="{FF2B5EF4-FFF2-40B4-BE49-F238E27FC236}">
                <a16:creationId xmlns:a16="http://schemas.microsoft.com/office/drawing/2014/main" id="{5B634710-604A-446A-8ADE-21CAEAAF77D6}"/>
              </a:ext>
            </a:extLst>
          </p:cNvPr>
          <p:cNvSpPr>
            <a:spLocks noGrp="1"/>
          </p:cNvSpPr>
          <p:nvPr>
            <p:ph type="dt" sz="half" idx="10"/>
          </p:nvPr>
        </p:nvSpPr>
        <p:spPr/>
        <p:txBody>
          <a:bodyPr/>
          <a:lstStyle/>
          <a:p>
            <a:r>
              <a:rPr lang="en-US"/>
              <a:t>Revised 3/2/2022</a:t>
            </a:r>
            <a:endParaRPr lang="en-US" dirty="0"/>
          </a:p>
        </p:txBody>
      </p:sp>
      <p:sp>
        <p:nvSpPr>
          <p:cNvPr id="12" name="Footer Placeholder 11">
            <a:extLst>
              <a:ext uri="{FF2B5EF4-FFF2-40B4-BE49-F238E27FC236}">
                <a16:creationId xmlns:a16="http://schemas.microsoft.com/office/drawing/2014/main" id="{4D5DEAE6-A79D-4AF5-84DE-56D56983EADF}"/>
              </a:ext>
            </a:extLst>
          </p:cNvPr>
          <p:cNvSpPr>
            <a:spLocks noGrp="1"/>
          </p:cNvSpPr>
          <p:nvPr>
            <p:ph type="ftr" sz="quarter" idx="11"/>
          </p:nvPr>
        </p:nvSpPr>
        <p:spPr/>
        <p:txBody>
          <a:bodyPr/>
          <a:lstStyle/>
          <a:p>
            <a:r>
              <a:rPr lang="en-US"/>
              <a:t>DC-8 Flight Clearance Process</a:t>
            </a:r>
            <a:endParaRPr lang="en-US" dirty="0"/>
          </a:p>
        </p:txBody>
      </p:sp>
      <p:sp>
        <p:nvSpPr>
          <p:cNvPr id="13" name="Slide Number Placeholder 12">
            <a:extLst>
              <a:ext uri="{FF2B5EF4-FFF2-40B4-BE49-F238E27FC236}">
                <a16:creationId xmlns:a16="http://schemas.microsoft.com/office/drawing/2014/main" id="{B291CB76-13E6-41E9-805C-EAC98463E533}"/>
              </a:ext>
            </a:extLst>
          </p:cNvPr>
          <p:cNvSpPr>
            <a:spLocks noGrp="1"/>
          </p:cNvSpPr>
          <p:nvPr>
            <p:ph type="sldNum" sz="quarter" idx="12"/>
          </p:nvPr>
        </p:nvSpPr>
        <p:spPr/>
        <p:txBody>
          <a:bodyPr/>
          <a:lstStyle/>
          <a:p>
            <a:fld id="{64911874-00F4-48ED-A646-8F120B4EEA2F}" type="slidenum">
              <a:rPr lang="en-US" smtClean="0"/>
              <a:t>6</a:t>
            </a:fld>
            <a:endParaRPr lang="en-US" dirty="0"/>
          </a:p>
        </p:txBody>
      </p:sp>
      <p:pic>
        <p:nvPicPr>
          <p:cNvPr id="4" name="Content Placeholder 3">
            <a:extLst>
              <a:ext uri="{FF2B5EF4-FFF2-40B4-BE49-F238E27FC236}">
                <a16:creationId xmlns:a16="http://schemas.microsoft.com/office/drawing/2014/main" id="{54D849F4-25A4-4CB3-93E6-E7B7E47E60F1}"/>
              </a:ext>
            </a:extLst>
          </p:cNvPr>
          <p:cNvPicPr>
            <a:picLocks noGrp="1" noChangeAspect="1"/>
          </p:cNvPicPr>
          <p:nvPr>
            <p:ph idx="1"/>
          </p:nvPr>
        </p:nvPicPr>
        <p:blipFill>
          <a:blip r:embed="rId2"/>
          <a:stretch>
            <a:fillRect/>
          </a:stretch>
        </p:blipFill>
        <p:spPr>
          <a:xfrm>
            <a:off x="2560756" y="1465318"/>
            <a:ext cx="4022487" cy="5410438"/>
          </a:xfrm>
          <a:prstGeom prst="rect">
            <a:avLst/>
          </a:prstGeom>
        </p:spPr>
      </p:pic>
      <p:sp>
        <p:nvSpPr>
          <p:cNvPr id="14" name="Rectangle 13">
            <a:extLst>
              <a:ext uri="{FF2B5EF4-FFF2-40B4-BE49-F238E27FC236}">
                <a16:creationId xmlns:a16="http://schemas.microsoft.com/office/drawing/2014/main" id="{6E7DA7AE-D6F5-45C3-8C2F-4681D8AF90CE}"/>
              </a:ext>
            </a:extLst>
          </p:cNvPr>
          <p:cNvSpPr/>
          <p:nvPr/>
        </p:nvSpPr>
        <p:spPr>
          <a:xfrm>
            <a:off x="6993158" y="1712742"/>
            <a:ext cx="1931439" cy="1384995"/>
          </a:xfrm>
          <a:prstGeom prst="rect">
            <a:avLst/>
          </a:prstGeom>
          <a:ln>
            <a:solidFill>
              <a:schemeClr val="tx1"/>
            </a:solidFill>
          </a:ln>
        </p:spPr>
        <p:txBody>
          <a:bodyPr wrap="square">
            <a:spAutoFit/>
          </a:bodyPr>
          <a:lstStyle/>
          <a:p>
            <a:r>
              <a:rPr lang="en-US" sz="1400" u="sng" dirty="0"/>
              <a:t>Fully</a:t>
            </a:r>
            <a:r>
              <a:rPr lang="en-US" sz="1400" dirty="0"/>
              <a:t> complete parent organization/employer and address. If you are participating as a student, this is your school.</a:t>
            </a:r>
            <a:endParaRPr lang="en-US" sz="1400" u="sng" dirty="0"/>
          </a:p>
        </p:txBody>
      </p:sp>
      <p:sp>
        <p:nvSpPr>
          <p:cNvPr id="15" name="Left Brace 14">
            <a:extLst>
              <a:ext uri="{FF2B5EF4-FFF2-40B4-BE49-F238E27FC236}">
                <a16:creationId xmlns:a16="http://schemas.microsoft.com/office/drawing/2014/main" id="{0D301CE7-600F-470F-BBB2-C1FDDD09CB63}"/>
              </a:ext>
            </a:extLst>
          </p:cNvPr>
          <p:cNvSpPr/>
          <p:nvPr/>
        </p:nvSpPr>
        <p:spPr>
          <a:xfrm flipH="1">
            <a:off x="6583243" y="4030462"/>
            <a:ext cx="55594" cy="365125"/>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Rectangle 16">
            <a:extLst>
              <a:ext uri="{FF2B5EF4-FFF2-40B4-BE49-F238E27FC236}">
                <a16:creationId xmlns:a16="http://schemas.microsoft.com/office/drawing/2014/main" id="{C900B8F8-16C7-4F1C-8849-ECDB561D7AD5}"/>
              </a:ext>
            </a:extLst>
          </p:cNvPr>
          <p:cNvSpPr/>
          <p:nvPr/>
        </p:nvSpPr>
        <p:spPr>
          <a:xfrm>
            <a:off x="21646" y="4611144"/>
            <a:ext cx="2326948" cy="1600438"/>
          </a:xfrm>
          <a:prstGeom prst="rect">
            <a:avLst/>
          </a:prstGeom>
          <a:ln>
            <a:solidFill>
              <a:schemeClr val="tx1"/>
            </a:solidFill>
          </a:ln>
        </p:spPr>
        <p:txBody>
          <a:bodyPr wrap="square">
            <a:spAutoFit/>
          </a:bodyPr>
          <a:lstStyle/>
          <a:p>
            <a:r>
              <a:rPr lang="en-US" sz="1400" u="sng" dirty="0"/>
              <a:t>Fully</a:t>
            </a:r>
            <a:r>
              <a:rPr lang="en-US" sz="1400" dirty="0"/>
              <a:t> complete supervisor information. If you are participating as a student as part of a program, this can be your program manager. Example: for SARP, this is Brenna Biggs.</a:t>
            </a:r>
            <a:endParaRPr lang="en-US" sz="1400" u="sng" dirty="0"/>
          </a:p>
        </p:txBody>
      </p:sp>
      <p:sp>
        <p:nvSpPr>
          <p:cNvPr id="18" name="Left Brace 17">
            <a:extLst>
              <a:ext uri="{FF2B5EF4-FFF2-40B4-BE49-F238E27FC236}">
                <a16:creationId xmlns:a16="http://schemas.microsoft.com/office/drawing/2014/main" id="{F8550F10-1231-48FA-B68B-D2FA226D46A7}"/>
              </a:ext>
            </a:extLst>
          </p:cNvPr>
          <p:cNvSpPr/>
          <p:nvPr/>
        </p:nvSpPr>
        <p:spPr>
          <a:xfrm>
            <a:off x="2489216" y="4420276"/>
            <a:ext cx="75007" cy="381736"/>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94CC4C3F-C707-42E3-AC6A-3B2A829BD684}"/>
              </a:ext>
            </a:extLst>
          </p:cNvPr>
          <p:cNvCxnSpPr>
            <a:cxnSpLocks/>
          </p:cNvCxnSpPr>
          <p:nvPr/>
        </p:nvCxnSpPr>
        <p:spPr>
          <a:xfrm>
            <a:off x="6751015" y="2978620"/>
            <a:ext cx="0" cy="124328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AEDF042-86FC-4AD1-902B-BAAA5C3C3B84}"/>
              </a:ext>
            </a:extLst>
          </p:cNvPr>
          <p:cNvCxnSpPr>
            <a:cxnSpLocks/>
          </p:cNvCxnSpPr>
          <p:nvPr/>
        </p:nvCxnSpPr>
        <p:spPr>
          <a:xfrm>
            <a:off x="6751015" y="2978620"/>
            <a:ext cx="25102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3247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3D0AE-E3BD-4260-B545-C33F29EBD272}"/>
              </a:ext>
            </a:extLst>
          </p:cNvPr>
          <p:cNvSpPr>
            <a:spLocks noGrp="1"/>
          </p:cNvSpPr>
          <p:nvPr>
            <p:ph type="title"/>
          </p:nvPr>
        </p:nvSpPr>
        <p:spPr/>
        <p:txBody>
          <a:bodyPr/>
          <a:lstStyle/>
          <a:p>
            <a:r>
              <a:rPr lang="en-US" sz="4000" dirty="0"/>
              <a:t>AFRC 70176b</a:t>
            </a:r>
            <a:br>
              <a:rPr lang="en-US" dirty="0"/>
            </a:br>
            <a:r>
              <a:rPr lang="en-US" sz="2800" dirty="0"/>
              <a:t>Section 3: Internal NASA Approval</a:t>
            </a:r>
            <a:endParaRPr lang="en-US" dirty="0"/>
          </a:p>
        </p:txBody>
      </p:sp>
      <p:sp>
        <p:nvSpPr>
          <p:cNvPr id="9" name="Left Brace 8">
            <a:extLst>
              <a:ext uri="{FF2B5EF4-FFF2-40B4-BE49-F238E27FC236}">
                <a16:creationId xmlns:a16="http://schemas.microsoft.com/office/drawing/2014/main" id="{C738EECA-8A26-44AA-8607-06455FFF0C0E}"/>
              </a:ext>
            </a:extLst>
          </p:cNvPr>
          <p:cNvSpPr/>
          <p:nvPr/>
        </p:nvSpPr>
        <p:spPr>
          <a:xfrm>
            <a:off x="2441359" y="5772727"/>
            <a:ext cx="119396" cy="499344"/>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2CB2C7F0-D623-4048-93DE-B44C71B269ED}"/>
              </a:ext>
            </a:extLst>
          </p:cNvPr>
          <p:cNvSpPr txBox="1"/>
          <p:nvPr/>
        </p:nvSpPr>
        <p:spPr>
          <a:xfrm>
            <a:off x="168676" y="4325026"/>
            <a:ext cx="2101233" cy="2031325"/>
          </a:xfrm>
          <a:prstGeom prst="rect">
            <a:avLst/>
          </a:prstGeom>
          <a:noFill/>
          <a:ln>
            <a:solidFill>
              <a:schemeClr val="tx1"/>
            </a:solidFill>
          </a:ln>
        </p:spPr>
        <p:txBody>
          <a:bodyPr wrap="square" rtlCol="0">
            <a:spAutoFit/>
          </a:bodyPr>
          <a:lstStyle/>
          <a:p>
            <a:r>
              <a:rPr lang="en-US" sz="1400" dirty="0"/>
              <a:t>Scan or photograph COMPLETED form  (sections 1 and 2 </a:t>
            </a:r>
            <a:r>
              <a:rPr lang="en-US" sz="1400" u="sng" dirty="0"/>
              <a:t>fully</a:t>
            </a:r>
            <a:r>
              <a:rPr lang="en-US" sz="1400" dirty="0"/>
              <a:t> filled out) as a .pdf and submit electronically to Jasmine Tabla (</a:t>
            </a:r>
            <a:r>
              <a:rPr lang="en-US" sz="1400" dirty="0">
                <a:hlinkClick r:id="rId2"/>
              </a:rPr>
              <a:t>jasmine.tabla@nasa.gov</a:t>
            </a:r>
            <a:r>
              <a:rPr lang="en-US" sz="1400" dirty="0"/>
              <a:t>) to route for NASA approval</a:t>
            </a:r>
          </a:p>
        </p:txBody>
      </p:sp>
      <p:sp>
        <p:nvSpPr>
          <p:cNvPr id="3" name="Date Placeholder 2">
            <a:extLst>
              <a:ext uri="{FF2B5EF4-FFF2-40B4-BE49-F238E27FC236}">
                <a16:creationId xmlns:a16="http://schemas.microsoft.com/office/drawing/2014/main" id="{66C2FF95-C2DA-4800-8397-375E01EB6D94}"/>
              </a:ext>
            </a:extLst>
          </p:cNvPr>
          <p:cNvSpPr>
            <a:spLocks noGrp="1"/>
          </p:cNvSpPr>
          <p:nvPr>
            <p:ph type="dt" sz="half" idx="10"/>
          </p:nvPr>
        </p:nvSpPr>
        <p:spPr/>
        <p:txBody>
          <a:bodyPr/>
          <a:lstStyle/>
          <a:p>
            <a:r>
              <a:rPr lang="en-US"/>
              <a:t>Revised 3/2/2022</a:t>
            </a:r>
            <a:endParaRPr lang="en-US" dirty="0"/>
          </a:p>
        </p:txBody>
      </p:sp>
      <p:sp>
        <p:nvSpPr>
          <p:cNvPr id="7" name="Footer Placeholder 6">
            <a:extLst>
              <a:ext uri="{FF2B5EF4-FFF2-40B4-BE49-F238E27FC236}">
                <a16:creationId xmlns:a16="http://schemas.microsoft.com/office/drawing/2014/main" id="{5DCB099B-96B3-4C6C-B54C-A56E0B8452CD}"/>
              </a:ext>
            </a:extLst>
          </p:cNvPr>
          <p:cNvSpPr>
            <a:spLocks noGrp="1"/>
          </p:cNvSpPr>
          <p:nvPr>
            <p:ph type="ftr" sz="quarter" idx="11"/>
          </p:nvPr>
        </p:nvSpPr>
        <p:spPr/>
        <p:txBody>
          <a:bodyPr/>
          <a:lstStyle/>
          <a:p>
            <a:r>
              <a:rPr lang="en-US"/>
              <a:t>DC-8 Flight Clearance Process</a:t>
            </a:r>
            <a:endParaRPr lang="en-US" dirty="0"/>
          </a:p>
        </p:txBody>
      </p:sp>
      <p:sp>
        <p:nvSpPr>
          <p:cNvPr id="11" name="Slide Number Placeholder 10">
            <a:extLst>
              <a:ext uri="{FF2B5EF4-FFF2-40B4-BE49-F238E27FC236}">
                <a16:creationId xmlns:a16="http://schemas.microsoft.com/office/drawing/2014/main" id="{C2A31680-1B81-4D6A-986D-75D89B48CC1B}"/>
              </a:ext>
            </a:extLst>
          </p:cNvPr>
          <p:cNvSpPr>
            <a:spLocks noGrp="1"/>
          </p:cNvSpPr>
          <p:nvPr>
            <p:ph type="sldNum" sz="quarter" idx="12"/>
          </p:nvPr>
        </p:nvSpPr>
        <p:spPr/>
        <p:txBody>
          <a:bodyPr/>
          <a:lstStyle/>
          <a:p>
            <a:fld id="{64911874-00F4-48ED-A646-8F120B4EEA2F}" type="slidenum">
              <a:rPr lang="en-US" smtClean="0"/>
              <a:t>7</a:t>
            </a:fld>
            <a:endParaRPr lang="en-US"/>
          </a:p>
        </p:txBody>
      </p:sp>
      <p:pic>
        <p:nvPicPr>
          <p:cNvPr id="4" name="Content Placeholder 3">
            <a:extLst>
              <a:ext uri="{FF2B5EF4-FFF2-40B4-BE49-F238E27FC236}">
                <a16:creationId xmlns:a16="http://schemas.microsoft.com/office/drawing/2014/main" id="{54D849F4-25A4-4CB3-93E6-E7B7E47E60F1}"/>
              </a:ext>
            </a:extLst>
          </p:cNvPr>
          <p:cNvPicPr>
            <a:picLocks noGrp="1" noChangeAspect="1"/>
          </p:cNvPicPr>
          <p:nvPr>
            <p:ph idx="1"/>
          </p:nvPr>
        </p:nvPicPr>
        <p:blipFill>
          <a:blip r:embed="rId3"/>
          <a:stretch>
            <a:fillRect/>
          </a:stretch>
        </p:blipFill>
        <p:spPr>
          <a:xfrm>
            <a:off x="2560756" y="1447562"/>
            <a:ext cx="4022487" cy="5410438"/>
          </a:xfrm>
          <a:prstGeom prst="rect">
            <a:avLst/>
          </a:prstGeom>
        </p:spPr>
      </p:pic>
    </p:spTree>
    <p:extLst>
      <p:ext uri="{BB962C8B-B14F-4D97-AF65-F5344CB8AC3E}">
        <p14:creationId xmlns:p14="http://schemas.microsoft.com/office/powerpoint/2010/main" val="3909280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F4A94-E029-45FD-A023-066577F74726}"/>
              </a:ext>
            </a:extLst>
          </p:cNvPr>
          <p:cNvSpPr>
            <a:spLocks noGrp="1"/>
          </p:cNvSpPr>
          <p:nvPr>
            <p:ph type="title"/>
          </p:nvPr>
        </p:nvSpPr>
        <p:spPr/>
        <p:txBody>
          <a:bodyPr/>
          <a:lstStyle/>
          <a:p>
            <a:r>
              <a:rPr lang="en-US" dirty="0"/>
              <a:t>Proof of Vaccination</a:t>
            </a:r>
          </a:p>
        </p:txBody>
      </p:sp>
      <p:sp>
        <p:nvSpPr>
          <p:cNvPr id="3" name="Content Placeholder 2">
            <a:extLst>
              <a:ext uri="{FF2B5EF4-FFF2-40B4-BE49-F238E27FC236}">
                <a16:creationId xmlns:a16="http://schemas.microsoft.com/office/drawing/2014/main" id="{40C03558-1532-4C82-A802-D49912C984BA}"/>
              </a:ext>
            </a:extLst>
          </p:cNvPr>
          <p:cNvSpPr>
            <a:spLocks noGrp="1"/>
          </p:cNvSpPr>
          <p:nvPr>
            <p:ph idx="1"/>
          </p:nvPr>
        </p:nvSpPr>
        <p:spPr/>
        <p:txBody>
          <a:bodyPr>
            <a:normAutofit lnSpcReduction="10000"/>
          </a:bodyPr>
          <a:lstStyle/>
          <a:p>
            <a:r>
              <a:rPr lang="en-US" dirty="0"/>
              <a:t>It is a requirement to be fully vaccinated for COVID (all shots + two weeks) to fly on NASA aircraft</a:t>
            </a:r>
          </a:p>
          <a:p>
            <a:pPr lvl="1"/>
            <a:r>
              <a:rPr lang="en-US" dirty="0"/>
              <a:t>This does not include booster shots</a:t>
            </a:r>
          </a:p>
          <a:p>
            <a:r>
              <a:rPr lang="en-US" dirty="0"/>
              <a:t>Please sign the Certificate of Vaccination form and submit to Jasmine Table (</a:t>
            </a:r>
            <a:r>
              <a:rPr lang="en-US" dirty="0">
                <a:hlinkClick r:id="rId2"/>
              </a:rPr>
              <a:t>jasmine.tabla@nasa.gov</a:t>
            </a:r>
            <a:r>
              <a:rPr lang="en-US" dirty="0"/>
              <a:t>) </a:t>
            </a:r>
          </a:p>
          <a:p>
            <a:r>
              <a:rPr lang="en-US" dirty="0"/>
              <a:t>In addition, AFRC’s current COVID guidance was included as an attachment for informational purposes. This information is subject to change as your campaign gets closer and is required to be followed by all people who come on NASA property (to include the aircraft on deployments).</a:t>
            </a:r>
          </a:p>
        </p:txBody>
      </p:sp>
      <p:sp>
        <p:nvSpPr>
          <p:cNvPr id="4" name="Date Placeholder 3">
            <a:extLst>
              <a:ext uri="{FF2B5EF4-FFF2-40B4-BE49-F238E27FC236}">
                <a16:creationId xmlns:a16="http://schemas.microsoft.com/office/drawing/2014/main" id="{4E6B141A-75CC-45F0-ADD5-95A5249B376C}"/>
              </a:ext>
            </a:extLst>
          </p:cNvPr>
          <p:cNvSpPr>
            <a:spLocks noGrp="1"/>
          </p:cNvSpPr>
          <p:nvPr>
            <p:ph type="dt" sz="half" idx="10"/>
          </p:nvPr>
        </p:nvSpPr>
        <p:spPr/>
        <p:txBody>
          <a:bodyPr/>
          <a:lstStyle/>
          <a:p>
            <a:r>
              <a:rPr lang="en-US"/>
              <a:t>Revised 3/2/2022</a:t>
            </a:r>
            <a:endParaRPr lang="en-US" dirty="0"/>
          </a:p>
        </p:txBody>
      </p:sp>
      <p:sp>
        <p:nvSpPr>
          <p:cNvPr id="5" name="Footer Placeholder 4">
            <a:extLst>
              <a:ext uri="{FF2B5EF4-FFF2-40B4-BE49-F238E27FC236}">
                <a16:creationId xmlns:a16="http://schemas.microsoft.com/office/drawing/2014/main" id="{44EB567F-FBCB-4C9B-8755-4CCB7D8A4BEA}"/>
              </a:ext>
            </a:extLst>
          </p:cNvPr>
          <p:cNvSpPr>
            <a:spLocks noGrp="1"/>
          </p:cNvSpPr>
          <p:nvPr>
            <p:ph type="ftr" sz="quarter" idx="11"/>
          </p:nvPr>
        </p:nvSpPr>
        <p:spPr/>
        <p:txBody>
          <a:bodyPr/>
          <a:lstStyle/>
          <a:p>
            <a:r>
              <a:rPr lang="en-US"/>
              <a:t>DC-8 Flight Clearance Process</a:t>
            </a:r>
            <a:endParaRPr lang="en-US" dirty="0"/>
          </a:p>
        </p:txBody>
      </p:sp>
      <p:sp>
        <p:nvSpPr>
          <p:cNvPr id="6" name="Slide Number Placeholder 5">
            <a:extLst>
              <a:ext uri="{FF2B5EF4-FFF2-40B4-BE49-F238E27FC236}">
                <a16:creationId xmlns:a16="http://schemas.microsoft.com/office/drawing/2014/main" id="{9E8C2706-54C2-4E67-A2C3-3340498B21F5}"/>
              </a:ext>
            </a:extLst>
          </p:cNvPr>
          <p:cNvSpPr>
            <a:spLocks noGrp="1"/>
          </p:cNvSpPr>
          <p:nvPr>
            <p:ph type="sldNum" sz="quarter" idx="12"/>
          </p:nvPr>
        </p:nvSpPr>
        <p:spPr/>
        <p:txBody>
          <a:bodyPr/>
          <a:lstStyle/>
          <a:p>
            <a:fld id="{64911874-00F4-48ED-A646-8F120B4EEA2F}" type="slidenum">
              <a:rPr lang="en-US" smtClean="0"/>
              <a:t>8</a:t>
            </a:fld>
            <a:endParaRPr lang="en-US"/>
          </a:p>
        </p:txBody>
      </p:sp>
    </p:spTree>
    <p:extLst>
      <p:ext uri="{BB962C8B-B14F-4D97-AF65-F5344CB8AC3E}">
        <p14:creationId xmlns:p14="http://schemas.microsoft.com/office/powerpoint/2010/main" val="2294805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3A015-6B21-493D-A53C-0F4D3E26E1D9}"/>
              </a:ext>
            </a:extLst>
          </p:cNvPr>
          <p:cNvSpPr>
            <a:spLocks noGrp="1"/>
          </p:cNvSpPr>
          <p:nvPr>
            <p:ph type="title"/>
          </p:nvPr>
        </p:nvSpPr>
        <p:spPr/>
        <p:txBody>
          <a:bodyPr>
            <a:normAutofit/>
          </a:bodyPr>
          <a:lstStyle/>
          <a:p>
            <a:r>
              <a:rPr lang="en-US" sz="4000" dirty="0"/>
              <a:t>Noise Exposure Warning</a:t>
            </a:r>
          </a:p>
        </p:txBody>
      </p:sp>
      <p:sp>
        <p:nvSpPr>
          <p:cNvPr id="3" name="Content Placeholder 2">
            <a:extLst>
              <a:ext uri="{FF2B5EF4-FFF2-40B4-BE49-F238E27FC236}">
                <a16:creationId xmlns:a16="http://schemas.microsoft.com/office/drawing/2014/main" id="{C82ACFA4-06CF-401A-8CD9-E5531C9DCE56}"/>
              </a:ext>
            </a:extLst>
          </p:cNvPr>
          <p:cNvSpPr>
            <a:spLocks noGrp="1"/>
          </p:cNvSpPr>
          <p:nvPr>
            <p:ph idx="1"/>
          </p:nvPr>
        </p:nvSpPr>
        <p:spPr/>
        <p:txBody>
          <a:bodyPr>
            <a:normAutofit fontScale="92500" lnSpcReduction="20000"/>
          </a:bodyPr>
          <a:lstStyle/>
          <a:p>
            <a:pPr marL="0" indent="0">
              <a:buNone/>
            </a:pPr>
            <a:r>
              <a:rPr lang="en-US" dirty="0"/>
              <a:t>Please read and sign noise exposure acknowledgement document to document receipt and understanding.</a:t>
            </a:r>
          </a:p>
          <a:p>
            <a:pPr marL="0" indent="0">
              <a:buNone/>
            </a:pPr>
            <a:endParaRPr lang="en-US" dirty="0"/>
          </a:p>
          <a:p>
            <a:pPr marL="0" indent="0">
              <a:buNone/>
            </a:pPr>
            <a:r>
              <a:rPr lang="en-US" dirty="0"/>
              <a:t>Send document to Jasmine Tabla (</a:t>
            </a:r>
            <a:r>
              <a:rPr lang="en-US" dirty="0">
                <a:hlinkClick r:id="rId2"/>
              </a:rPr>
              <a:t>jasmine.tabla@nasa.gov</a:t>
            </a:r>
            <a:r>
              <a:rPr lang="en-US" dirty="0"/>
              <a:t>) and direct questions regarding the contents of this document to Dr. Dwight Peake at the NASA AFRC Health </a:t>
            </a:r>
            <a:r>
              <a:rPr lang="fi-FI" dirty="0"/>
              <a:t>Unit </a:t>
            </a:r>
            <a:r>
              <a:rPr lang="fi-FI" dirty="0">
                <a:hlinkClick r:id="rId3"/>
              </a:rPr>
              <a:t>dwight.peake-1@nasa.gov</a:t>
            </a:r>
            <a:r>
              <a:rPr lang="fi-FI" dirty="0"/>
              <a:t>.</a:t>
            </a:r>
          </a:p>
          <a:p>
            <a:pPr marL="0" indent="0">
              <a:buNone/>
            </a:pPr>
            <a:endParaRPr lang="fi-FI" dirty="0"/>
          </a:p>
          <a:p>
            <a:pPr marL="0" indent="0">
              <a:buNone/>
            </a:pPr>
            <a:endParaRPr lang="fi-FI" dirty="0"/>
          </a:p>
          <a:p>
            <a:pPr marL="0" indent="0">
              <a:buNone/>
            </a:pPr>
            <a:r>
              <a:rPr lang="fi-FI"/>
              <a:t>NOTE: If you are a NASA Civil Servant, you will need to enroll in the Hearing Conservation Program at your Center.</a:t>
            </a:r>
            <a:endParaRPr lang="en-US" dirty="0"/>
          </a:p>
        </p:txBody>
      </p:sp>
      <p:sp>
        <p:nvSpPr>
          <p:cNvPr id="4" name="Date Placeholder 3">
            <a:extLst>
              <a:ext uri="{FF2B5EF4-FFF2-40B4-BE49-F238E27FC236}">
                <a16:creationId xmlns:a16="http://schemas.microsoft.com/office/drawing/2014/main" id="{E1B90D64-F144-4858-A945-4EC1A8C4BA95}"/>
              </a:ext>
            </a:extLst>
          </p:cNvPr>
          <p:cNvSpPr>
            <a:spLocks noGrp="1"/>
          </p:cNvSpPr>
          <p:nvPr>
            <p:ph type="dt" sz="half" idx="10"/>
          </p:nvPr>
        </p:nvSpPr>
        <p:spPr/>
        <p:txBody>
          <a:bodyPr/>
          <a:lstStyle/>
          <a:p>
            <a:r>
              <a:rPr lang="en-US"/>
              <a:t>Revised 3/2/2022</a:t>
            </a:r>
            <a:endParaRPr lang="en-US" dirty="0"/>
          </a:p>
        </p:txBody>
      </p:sp>
      <p:sp>
        <p:nvSpPr>
          <p:cNvPr id="5" name="Footer Placeholder 4">
            <a:extLst>
              <a:ext uri="{FF2B5EF4-FFF2-40B4-BE49-F238E27FC236}">
                <a16:creationId xmlns:a16="http://schemas.microsoft.com/office/drawing/2014/main" id="{3FCF2E0F-FC63-452B-96BC-6D7D254A914A}"/>
              </a:ext>
            </a:extLst>
          </p:cNvPr>
          <p:cNvSpPr>
            <a:spLocks noGrp="1"/>
          </p:cNvSpPr>
          <p:nvPr>
            <p:ph type="ftr" sz="quarter" idx="11"/>
          </p:nvPr>
        </p:nvSpPr>
        <p:spPr/>
        <p:txBody>
          <a:bodyPr/>
          <a:lstStyle/>
          <a:p>
            <a:r>
              <a:rPr lang="en-US"/>
              <a:t>DC-8 Flight Clearance Process</a:t>
            </a:r>
            <a:endParaRPr lang="en-US" dirty="0"/>
          </a:p>
        </p:txBody>
      </p:sp>
      <p:sp>
        <p:nvSpPr>
          <p:cNvPr id="6" name="Slide Number Placeholder 5">
            <a:extLst>
              <a:ext uri="{FF2B5EF4-FFF2-40B4-BE49-F238E27FC236}">
                <a16:creationId xmlns:a16="http://schemas.microsoft.com/office/drawing/2014/main" id="{896D5EEE-A2B0-482D-A9DB-F91C36F618C7}"/>
              </a:ext>
            </a:extLst>
          </p:cNvPr>
          <p:cNvSpPr>
            <a:spLocks noGrp="1"/>
          </p:cNvSpPr>
          <p:nvPr>
            <p:ph type="sldNum" sz="quarter" idx="12"/>
          </p:nvPr>
        </p:nvSpPr>
        <p:spPr/>
        <p:txBody>
          <a:bodyPr/>
          <a:lstStyle/>
          <a:p>
            <a:fld id="{64911874-00F4-48ED-A646-8F120B4EEA2F}" type="slidenum">
              <a:rPr lang="en-US" smtClean="0"/>
              <a:t>9</a:t>
            </a:fld>
            <a:endParaRPr lang="en-US"/>
          </a:p>
        </p:txBody>
      </p:sp>
    </p:spTree>
    <p:extLst>
      <p:ext uri="{BB962C8B-B14F-4D97-AF65-F5344CB8AC3E}">
        <p14:creationId xmlns:p14="http://schemas.microsoft.com/office/powerpoint/2010/main" val="345172073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37199</TotalTime>
  <Words>1077</Words>
  <Application>Microsoft Macintosh PowerPoint</Application>
  <PresentationFormat>On-screen Show (4:3)</PresentationFormat>
  <Paragraphs>97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DC-8  QNC Flight Clearance Process</vt:lpstr>
      <vt:lpstr>Introduction</vt:lpstr>
      <vt:lpstr>Requirements to Fly on DC-8</vt:lpstr>
      <vt:lpstr>Flight Medical Clearance Process</vt:lpstr>
      <vt:lpstr>AFRC 70176b Section 1: Project Information</vt:lpstr>
      <vt:lpstr>AFRC 70176b Section 2: Participant’s Information</vt:lpstr>
      <vt:lpstr>AFRC 70176b Section 3: Internal NASA Approval</vt:lpstr>
      <vt:lpstr>Proof of Vaccination</vt:lpstr>
      <vt:lpstr>Noise Exposure Warning</vt:lpstr>
      <vt:lpstr>Aircraft Egress Training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SARP 2021</dc:title>
  <dc:creator>Boogaard, Kirsten (AFRC-320)</dc:creator>
  <cp:lastModifiedBy>Salazar, Vidal (ARC-SGG)</cp:lastModifiedBy>
  <cp:revision>67</cp:revision>
  <dcterms:created xsi:type="dcterms:W3CDTF">2021-09-21T22:16:15Z</dcterms:created>
  <dcterms:modified xsi:type="dcterms:W3CDTF">2022-03-21T15:43:41Z</dcterms:modified>
</cp:coreProperties>
</file>