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68" r:id="rId5"/>
    <p:sldId id="269" r:id="rId6"/>
    <p:sldId id="273" r:id="rId7"/>
    <p:sldId id="261" r:id="rId8"/>
    <p:sldId id="271" r:id="rId9"/>
    <p:sldId id="272" r:id="rId10"/>
    <p:sldId id="262" r:id="rId11"/>
    <p:sldId id="259" r:id="rId12"/>
    <p:sldId id="270" r:id="rId13"/>
    <p:sldId id="260" r:id="rId14"/>
    <p:sldId id="264" r:id="rId15"/>
    <p:sldId id="265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1BB64-DD6A-7C43-8A94-5A722105BE31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967B-79F3-0E43-90AB-E883349A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Nov &amp; Dec 2012</a:t>
            </a:r>
          </a:p>
          <a:p>
            <a:r>
              <a:rPr lang="en-US" dirty="0" smtClean="0"/>
              <a:t>764 Students reached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4967B-79F3-0E43-90AB-E883349ABB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8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D8A8-B288-42D2-9CDC-0A0D820EA1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3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Total: 184 Students, 18 teachers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4967B-79F3-0E43-90AB-E883349ABB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0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4967B-79F3-0E43-90AB-E883349ABB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67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Airborne Science</a:t>
            </a:r>
            <a:r>
              <a:rPr lang="en-US" baseline="0" dirty="0" smtClean="0"/>
              <a:t> display at Ames visitor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4967B-79F3-0E43-90AB-E883349ABB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64FA-8980-BF4A-ACC2-A7664B3665A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C60-887A-494A-9F5C-5C19A52FC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4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64FA-8980-BF4A-ACC2-A7664B3665A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C60-887A-494A-9F5C-5C19A52FC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6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64FA-8980-BF4A-ACC2-A7664B3665A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C60-887A-494A-9F5C-5C19A52FC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6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64FA-8980-BF4A-ACC2-A7664B3665A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C60-887A-494A-9F5C-5C19A52FC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0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64FA-8980-BF4A-ACC2-A7664B3665A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C60-887A-494A-9F5C-5C19A52FC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9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64FA-8980-BF4A-ACC2-A7664B3665A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C60-887A-494A-9F5C-5C19A52FC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3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64FA-8980-BF4A-ACC2-A7664B3665A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C60-887A-494A-9F5C-5C19A52FC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8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64FA-8980-BF4A-ACC2-A7664B3665A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C60-887A-494A-9F5C-5C19A52FC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8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64FA-8980-BF4A-ACC2-A7664B3665A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C60-887A-494A-9F5C-5C19A52FC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2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64FA-8980-BF4A-ACC2-A7664B3665A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C60-887A-494A-9F5C-5C19A52FC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64FA-8980-BF4A-ACC2-A7664B3665A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C60-887A-494A-9F5C-5C19A52FC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9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864FA-8980-BF4A-ACC2-A7664B3665A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4C60-887A-494A-9F5C-5C19A52FC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user/sciflychannel" TargetMode="External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lcsnap-2013-01-29-10h48m30s18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40207"/>
            <a:ext cx="9138316" cy="4017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0152"/>
            <a:ext cx="7772400" cy="760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Education &amp; Public Outreach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604" y="2816122"/>
            <a:ext cx="6400800" cy="744138"/>
          </a:xfrm>
        </p:spPr>
        <p:txBody>
          <a:bodyPr/>
          <a:lstStyle/>
          <a:p>
            <a:r>
              <a:rPr lang="en-US" dirty="0" smtClean="0"/>
              <a:t>2013 Campaign</a:t>
            </a:r>
            <a:endParaRPr lang="en-US" dirty="0"/>
          </a:p>
        </p:txBody>
      </p:sp>
      <p:pic>
        <p:nvPicPr>
          <p:cNvPr id="8" name="Picture 7" descr="ATTREX-pin-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093" y="441298"/>
            <a:ext cx="2572032" cy="16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8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ATTREX Chat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581 Students</a:t>
            </a:r>
          </a:p>
          <a:p>
            <a:pPr lvl="1"/>
            <a:r>
              <a:rPr lang="en-US" dirty="0" smtClean="0"/>
              <a:t>56% High School</a:t>
            </a:r>
          </a:p>
          <a:p>
            <a:pPr lvl="1"/>
            <a:r>
              <a:rPr lang="en-US" dirty="0" smtClean="0"/>
              <a:t>33% Middle School</a:t>
            </a:r>
          </a:p>
          <a:p>
            <a:pPr lvl="1"/>
            <a:r>
              <a:rPr lang="en-US" dirty="0" smtClean="0"/>
              <a:t>11% Elementary School</a:t>
            </a:r>
          </a:p>
          <a:p>
            <a:r>
              <a:rPr lang="en-US" dirty="0" smtClean="0"/>
              <a:t>14 teachers</a:t>
            </a:r>
          </a:p>
          <a:p>
            <a:pPr lvl="1"/>
            <a:r>
              <a:rPr lang="en-US" dirty="0" smtClean="0"/>
              <a:t>42% High School</a:t>
            </a:r>
          </a:p>
          <a:p>
            <a:pPr lvl="1"/>
            <a:r>
              <a:rPr lang="en-US" dirty="0" smtClean="0"/>
              <a:t>42% Middle School</a:t>
            </a:r>
          </a:p>
          <a:p>
            <a:pPr lvl="1"/>
            <a:r>
              <a:rPr lang="en-US" dirty="0" smtClean="0"/>
              <a:t>16% Elementary School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Palmdale</a:t>
            </a:r>
          </a:p>
          <a:p>
            <a:r>
              <a:rPr lang="en-US" dirty="0" smtClean="0"/>
              <a:t>Los Angeles</a:t>
            </a:r>
          </a:p>
          <a:p>
            <a:r>
              <a:rPr lang="en-US" dirty="0" smtClean="0"/>
              <a:t>San Jose</a:t>
            </a:r>
          </a:p>
          <a:p>
            <a:r>
              <a:rPr lang="en-US" dirty="0" smtClean="0"/>
              <a:t>San Francisco</a:t>
            </a:r>
          </a:p>
          <a:p>
            <a:r>
              <a:rPr lang="en-US" dirty="0" smtClean="0"/>
              <a:t>New York</a:t>
            </a:r>
          </a:p>
          <a:p>
            <a:r>
              <a:rPr lang="en-US" dirty="0" smtClean="0"/>
              <a:t>Punta Arenas</a:t>
            </a:r>
            <a:endParaRPr lang="en-US" dirty="0"/>
          </a:p>
        </p:txBody>
      </p:sp>
      <p:pic>
        <p:nvPicPr>
          <p:cNvPr id="5" name="Picture 4" descr="ATTREX-pin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" y="5917861"/>
            <a:ext cx="1240034" cy="7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3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Page </a:t>
            </a:r>
            <a:r>
              <a:rPr lang="en-US" dirty="0"/>
              <a:t>Likes: 246 -&gt; Potential audience of 79,275 (Friends of fans)</a:t>
            </a:r>
          </a:p>
          <a:p>
            <a:r>
              <a:rPr lang="en-US" dirty="0"/>
              <a:t>486 People were talking about ATTREX on FB during the same week (people that have created a story about the Page).</a:t>
            </a:r>
          </a:p>
          <a:p>
            <a:r>
              <a:rPr lang="en-US" dirty="0"/>
              <a:t>12,078 People reached during the last week of the project (unique visitors) (we went viral this week: as it is defined by reaching more than 10K people within a certain period of time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ATTREX-pin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" y="5917861"/>
            <a:ext cx="1240034" cy="7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9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2sec-2013-0215-1632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25" y="326458"/>
            <a:ext cx="7455204" cy="5591403"/>
          </a:xfrm>
          <a:prstGeom prst="rect">
            <a:avLst/>
          </a:prstGeom>
        </p:spPr>
      </p:pic>
      <p:pic>
        <p:nvPicPr>
          <p:cNvPr id="5" name="Picture 4" descr="ATTREX-pin-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" y="5917861"/>
            <a:ext cx="1240034" cy="7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8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175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25.3% Female</a:t>
            </a:r>
          </a:p>
          <a:p>
            <a:r>
              <a:rPr lang="en-US" dirty="0"/>
              <a:t>72.7% Male</a:t>
            </a:r>
          </a:p>
          <a:p>
            <a:endParaRPr lang="en-US" dirty="0" smtClean="0"/>
          </a:p>
          <a:p>
            <a:r>
              <a:rPr lang="en-US" dirty="0"/>
              <a:t>20 countries including: Spain, </a:t>
            </a:r>
            <a:r>
              <a:rPr lang="en-US" b="1" dirty="0"/>
              <a:t>India</a:t>
            </a:r>
            <a:r>
              <a:rPr lang="en-US" dirty="0"/>
              <a:t>, Peru, Germany, Brazil, Canada, Italy, Greece, </a:t>
            </a:r>
            <a:r>
              <a:rPr lang="en-US" b="1" dirty="0"/>
              <a:t>Bulgaria</a:t>
            </a:r>
            <a:r>
              <a:rPr lang="en-US" dirty="0"/>
              <a:t>, </a:t>
            </a:r>
            <a:r>
              <a:rPr lang="en-US" b="1" dirty="0"/>
              <a:t>Mexico</a:t>
            </a:r>
            <a:r>
              <a:rPr lang="en-US" dirty="0"/>
              <a:t>, Philippines, </a:t>
            </a:r>
            <a:r>
              <a:rPr lang="en-US" b="1" dirty="0"/>
              <a:t>Tunisia</a:t>
            </a:r>
            <a:r>
              <a:rPr lang="en-US" dirty="0"/>
              <a:t>, UK, Indonesia, France, </a:t>
            </a:r>
            <a:r>
              <a:rPr lang="en-US" b="1" dirty="0"/>
              <a:t>Sri Lanka</a:t>
            </a:r>
            <a:r>
              <a:rPr lang="en-US" dirty="0"/>
              <a:t>, Portugal, Turkey, Israel, and Iran.</a:t>
            </a:r>
          </a:p>
          <a:p>
            <a:r>
              <a:rPr lang="en-US" dirty="0"/>
              <a:t>20 Languages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727" y="2021554"/>
            <a:ext cx="4588073" cy="42289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0134" y="1520807"/>
            <a:ext cx="131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 GROUP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82592" y="1520807"/>
            <a:ext cx="109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Visitors</a:t>
            </a:r>
            <a:endParaRPr lang="en-US" dirty="0"/>
          </a:p>
        </p:txBody>
      </p:sp>
      <p:pic>
        <p:nvPicPr>
          <p:cNvPr id="10" name="Picture 9" descr="ATTREX-pin-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" y="5917861"/>
            <a:ext cx="1240034" cy="7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5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722"/>
            <a:ext cx="3832917" cy="43802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Videos:</a:t>
            </a:r>
          </a:p>
          <a:p>
            <a:pPr lvl="1"/>
            <a:r>
              <a:rPr lang="en-US" dirty="0" smtClean="0"/>
              <a:t>ATTREX Trailer</a:t>
            </a:r>
          </a:p>
          <a:p>
            <a:pPr lvl="1"/>
            <a:r>
              <a:rPr lang="en-US" dirty="0" smtClean="0"/>
              <a:t>Bay Area High School visits</a:t>
            </a:r>
          </a:p>
          <a:p>
            <a:pPr lvl="1"/>
            <a:r>
              <a:rPr lang="en-US" dirty="0" smtClean="0"/>
              <a:t>Palmdale Middle school visit</a:t>
            </a:r>
          </a:p>
          <a:p>
            <a:pPr lvl="1"/>
            <a:r>
              <a:rPr lang="en-US" dirty="0" smtClean="0"/>
              <a:t>ATTREX video short (altitude)</a:t>
            </a:r>
          </a:p>
          <a:p>
            <a:pPr lvl="1"/>
            <a:r>
              <a:rPr lang="en-US" dirty="0" smtClean="0"/>
              <a:t>Chapter 1: What is ATTREX?</a:t>
            </a:r>
          </a:p>
          <a:p>
            <a:pPr lvl="1"/>
            <a:r>
              <a:rPr lang="en-US" dirty="0" err="1" smtClean="0"/>
              <a:t>SciFly</a:t>
            </a:r>
            <a:r>
              <a:rPr lang="en-US" dirty="0" smtClean="0"/>
              <a:t> Trailer</a:t>
            </a:r>
          </a:p>
        </p:txBody>
      </p:sp>
      <p:pic>
        <p:nvPicPr>
          <p:cNvPr id="4" name="Picture 3" descr="20130124_13065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057" y="1417638"/>
            <a:ext cx="4572000" cy="3429000"/>
          </a:xfrm>
          <a:prstGeom prst="rect">
            <a:avLst/>
          </a:prstGeom>
        </p:spPr>
      </p:pic>
      <p:pic>
        <p:nvPicPr>
          <p:cNvPr id="5" name="Picture 4" descr="ATTREX-pin-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" y="5917861"/>
            <a:ext cx="1240034" cy="7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5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https://espo.nasa.gov/missions/attrex-epo</a:t>
            </a:r>
          </a:p>
          <a:p>
            <a:r>
              <a:rPr lang="en-US" dirty="0" smtClean="0">
                <a:hlinkClick r:id="rId2"/>
              </a:rPr>
              <a:t>https://www.facebook.com/attrex</a:t>
            </a:r>
          </a:p>
          <a:p>
            <a:r>
              <a:rPr lang="en-US" dirty="0" smtClean="0">
                <a:hlinkClick r:id="rId2"/>
              </a:rPr>
              <a:t>http://www.sciflychannel.com</a:t>
            </a:r>
          </a:p>
          <a:p>
            <a:r>
              <a:rPr lang="en-US" dirty="0" smtClean="0">
                <a:hlinkClick r:id="rId2"/>
              </a:rPr>
              <a:t>https://www.facebook.com/sciflychannel</a:t>
            </a:r>
          </a:p>
          <a:p>
            <a:r>
              <a:rPr lang="en-US" dirty="0" smtClean="0">
                <a:hlinkClick r:id="rId2"/>
              </a:rPr>
              <a:t>http://www.youtube.com/user/sciflychannel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TTREX-pin-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" y="5917861"/>
            <a:ext cx="1240034" cy="7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1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EPO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AAFB Site visit by local schools</a:t>
            </a:r>
          </a:p>
          <a:p>
            <a:r>
              <a:rPr lang="en-US" dirty="0" smtClean="0"/>
              <a:t>Continue web based outreach: Facebook and X-Chat.</a:t>
            </a:r>
          </a:p>
          <a:p>
            <a:r>
              <a:rPr lang="en-US" dirty="0" smtClean="0"/>
              <a:t>ATTREX Airborne Science </a:t>
            </a:r>
            <a:r>
              <a:rPr lang="en-US" dirty="0" smtClean="0"/>
              <a:t>Camp</a:t>
            </a:r>
            <a:endParaRPr lang="en-US" dirty="0" smtClean="0"/>
          </a:p>
          <a:p>
            <a:pPr lvl="1"/>
            <a:r>
              <a:rPr lang="en-US" dirty="0" smtClean="0"/>
              <a:t>2 Weeks</a:t>
            </a:r>
          </a:p>
          <a:p>
            <a:pPr lvl="1"/>
            <a:r>
              <a:rPr lang="en-US" dirty="0" smtClean="0"/>
              <a:t>NASA Ames Research Center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resenters: You</a:t>
            </a:r>
          </a:p>
          <a:p>
            <a:pPr lvl="1"/>
            <a:r>
              <a:rPr lang="en-US" dirty="0" smtClean="0"/>
              <a:t>Participants: TBD (high school, junior undergrads?)</a:t>
            </a:r>
            <a:endParaRPr lang="en-US" dirty="0"/>
          </a:p>
        </p:txBody>
      </p:sp>
      <p:pic>
        <p:nvPicPr>
          <p:cNvPr id="4" name="Picture 3" descr="ATTREX-pin-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" y="5917861"/>
            <a:ext cx="1240034" cy="7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Interaction with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Classroom presentation series</a:t>
            </a:r>
          </a:p>
          <a:p>
            <a:r>
              <a:rPr lang="en-US" dirty="0" smtClean="0"/>
              <a:t>Science demos:</a:t>
            </a:r>
          </a:p>
          <a:p>
            <a:pPr lvl="1"/>
            <a:r>
              <a:rPr lang="en-US" dirty="0" smtClean="0"/>
              <a:t>Cloud chamber</a:t>
            </a:r>
          </a:p>
          <a:p>
            <a:pPr lvl="1"/>
            <a:r>
              <a:rPr lang="en-US" dirty="0" smtClean="0"/>
              <a:t>Pressure</a:t>
            </a:r>
          </a:p>
          <a:p>
            <a:pPr lvl="1"/>
            <a:r>
              <a:rPr lang="en-US" dirty="0" smtClean="0"/>
              <a:t>Convection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080" y="3580261"/>
            <a:ext cx="4990720" cy="2990218"/>
          </a:xfrm>
          <a:prstGeom prst="rect">
            <a:avLst/>
          </a:prstGeom>
        </p:spPr>
      </p:pic>
      <p:pic>
        <p:nvPicPr>
          <p:cNvPr id="5" name="Picture 4" descr="ATTREX-pin-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" y="5917861"/>
            <a:ext cx="1240034" cy="7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6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9786" y="4050295"/>
            <a:ext cx="4139921" cy="2645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76" t="19644" r="3816" b="6452"/>
          <a:stretch/>
        </p:blipFill>
        <p:spPr>
          <a:xfrm>
            <a:off x="0" y="3530268"/>
            <a:ext cx="5040138" cy="2915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2" t="3170" r="2099" b="5774"/>
          <a:stretch/>
        </p:blipFill>
        <p:spPr>
          <a:xfrm>
            <a:off x="2610071" y="39093"/>
            <a:ext cx="6533929" cy="3621171"/>
          </a:xfrm>
          <a:prstGeom prst="rect">
            <a:avLst/>
          </a:prstGeom>
        </p:spPr>
      </p:pic>
      <p:pic>
        <p:nvPicPr>
          <p:cNvPr id="6" name="Picture 5" descr="ATTREX-pin-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" y="5917861"/>
            <a:ext cx="1240034" cy="7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1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21575" y="5476875"/>
            <a:ext cx="1482725" cy="850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0824F4C7-C80E-424A-9CE0-CE16D921CA07}" type="slidenum">
              <a:rPr lang="en-US"/>
              <a:pPr eaLnBrk="0" hangingPunct="0"/>
              <a:t>4</a:t>
            </a:fld>
            <a:endParaRPr lang="en-US"/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521575" y="5476875"/>
            <a:ext cx="1482725" cy="850900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55609466-9739-4814-BE09-5C2984374E00}" type="slidenum">
              <a:rPr lang="en-US"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  <a:ea typeface="+mn-ea"/>
                <a:cs typeface="+mn-cs"/>
              </a:rPr>
              <a:pPr algn="r" eaLnBrk="0" hangingPunct="0">
                <a:defRPr/>
              </a:pPr>
              <a:t>4</a:t>
            </a:fld>
            <a:endParaRPr lang="en-US" sz="8200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5123" name="Picture 75" descr="Template_SM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7" y="-25429"/>
            <a:ext cx="9221002" cy="69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7171764" y="6262688"/>
            <a:ext cx="19722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000" dirty="0" smtClean="0">
                <a:latin typeface="Tahoma" pitchFamily="34" charset="0"/>
              </a:rPr>
              <a:t>Shaun Smith</a:t>
            </a:r>
            <a:endParaRPr lang="en-US" sz="1000" dirty="0">
              <a:latin typeface="Tahoma" pitchFamily="34" charset="0"/>
            </a:endParaRPr>
          </a:p>
          <a:p>
            <a:pPr algn="r" eaLnBrk="0" hangingPunct="0"/>
            <a:r>
              <a:rPr lang="en-US" sz="1000" dirty="0">
                <a:latin typeface="Tahoma" pitchFamily="34" charset="0"/>
              </a:rPr>
              <a:t>s</a:t>
            </a:r>
            <a:r>
              <a:rPr lang="en-US" sz="1000" dirty="0" smtClean="0">
                <a:latin typeface="Tahoma" pitchFamily="34" charset="0"/>
              </a:rPr>
              <a:t>haun.smith@nasa.gov</a:t>
            </a:r>
            <a:endParaRPr lang="en-US" sz="1000" dirty="0"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228" y="161897"/>
            <a:ext cx="7450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Airborne Research Experience for Educators</a:t>
            </a:r>
          </a:p>
          <a:p>
            <a:pPr algn="ctr"/>
            <a:r>
              <a:rPr lang="en-US" sz="1600" dirty="0" smtClean="0"/>
              <a:t>Hurricane and Severe Storm Sentinel</a:t>
            </a:r>
          </a:p>
          <a:p>
            <a:pPr algn="ctr"/>
            <a:r>
              <a:rPr lang="en-US" sz="1600" dirty="0" smtClean="0"/>
              <a:t>Airborne Tropical </a:t>
            </a:r>
            <a:r>
              <a:rPr lang="en-US" sz="1600" dirty="0" err="1" smtClean="0"/>
              <a:t>TRopopause</a:t>
            </a:r>
            <a:r>
              <a:rPr lang="en-US" sz="1600" dirty="0"/>
              <a:t> </a:t>
            </a:r>
            <a:r>
              <a:rPr lang="en-US" sz="1600" dirty="0" smtClean="0"/>
              <a:t>Experiment</a:t>
            </a:r>
          </a:p>
          <a:p>
            <a:pPr algn="ctr"/>
            <a:r>
              <a:rPr lang="en-US" sz="1600" dirty="0" smtClean="0"/>
              <a:t>Dryden Flight Research Center • Palmdale, CA • July 15-25, 2013 </a:t>
            </a:r>
            <a:endParaRPr lang="en-US" sz="1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760" y="30019"/>
            <a:ext cx="834828" cy="72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65496" y="1512592"/>
            <a:ext cx="3560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Educator Objectives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Increase scientific knowledge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Engage in NASA-unique research experience</a:t>
            </a:r>
            <a:endParaRPr lang="en-US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Align STEM resources with NASA missions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9466" y="1512592"/>
            <a:ext cx="2473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Student Objectives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Engage in real-world science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Interpret real-data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STEM Career Awareness</a:t>
            </a:r>
            <a:endParaRPr lang="en-US" sz="1200" dirty="0"/>
          </a:p>
          <a:p>
            <a:pPr marL="342900" indent="-342900">
              <a:buFont typeface="Arial" pitchFamily="34" charset="0"/>
              <a:buChar char="•"/>
            </a:pPr>
            <a:endParaRPr lang="en-US" sz="1200" dirty="0" smtClean="0"/>
          </a:p>
        </p:txBody>
      </p:sp>
      <p:sp>
        <p:nvSpPr>
          <p:cNvPr id="16" name="Pentagon 15"/>
          <p:cNvSpPr/>
          <p:nvPr/>
        </p:nvSpPr>
        <p:spPr>
          <a:xfrm>
            <a:off x="116447" y="2343589"/>
            <a:ext cx="9000736" cy="1313055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6447" y="2586587"/>
            <a:ext cx="2916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Educator Inputs: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HS3, ATTREX PI-led science briefs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10-day Institute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Master Educators as Trainers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30117" y="2586588"/>
            <a:ext cx="29145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Outputs: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Educators as Citizen Scientists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Online Mission-related Curriculum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Intro. Industry Eng. Design Model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800809" y="2586588"/>
            <a:ext cx="3744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Outcomes: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12 educator (gr. 4-12) ambassadors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Classroom Curriculum Fall Pilot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Implement Computer Science in K-12</a:t>
            </a:r>
          </a:p>
          <a:p>
            <a:endParaRPr lang="en-US" sz="1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200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08" y="3656644"/>
            <a:ext cx="4319218" cy="28761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82446" y="4229334"/>
            <a:ext cx="2550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Educators per State</a:t>
            </a:r>
          </a:p>
          <a:p>
            <a:r>
              <a:rPr lang="en-US" sz="1000" b="1" dirty="0" smtClean="0"/>
              <a:t>(Impact determined by color depth)</a:t>
            </a:r>
            <a:endParaRPr lang="en-US" sz="1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043353" y="5877968"/>
            <a:ext cx="309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Educator flight immersion model </a:t>
            </a:r>
          </a:p>
          <a:p>
            <a:r>
              <a:rPr lang="en-US" sz="800" b="1" dirty="0" smtClean="0"/>
              <a:t>(clockwise from top left: mission science; operations</a:t>
            </a:r>
            <a:r>
              <a:rPr lang="en-US" sz="800" b="1" dirty="0"/>
              <a:t>;</a:t>
            </a:r>
            <a:r>
              <a:rPr lang="en-US" sz="800" b="1" dirty="0" smtClean="0"/>
              <a:t> data collection;  analysis and presenting results</a:t>
            </a:r>
            <a:endParaRPr lang="en-US" sz="4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5643439" y="3921651"/>
            <a:ext cx="1899392" cy="1899392"/>
            <a:chOff x="2023108" y="381003"/>
            <a:chExt cx="5120640" cy="5120640"/>
          </a:xfrm>
        </p:grpSpPr>
        <p:sp>
          <p:nvSpPr>
            <p:cNvPr id="47" name="Oval 46"/>
            <p:cNvSpPr/>
            <p:nvPr/>
          </p:nvSpPr>
          <p:spPr>
            <a:xfrm>
              <a:off x="2023108" y="381003"/>
              <a:ext cx="5120640" cy="512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023108" y="381006"/>
              <a:ext cx="5120639" cy="5120637"/>
              <a:chOff x="2023108" y="381006"/>
              <a:chExt cx="5120639" cy="5120637"/>
            </a:xfrm>
          </p:grpSpPr>
          <p:sp>
            <p:nvSpPr>
              <p:cNvPr id="49" name="Freeform 48"/>
              <p:cNvSpPr/>
              <p:nvPr/>
            </p:nvSpPr>
            <p:spPr>
              <a:xfrm rot="10800000">
                <a:off x="4592285" y="2950183"/>
                <a:ext cx="2551461" cy="2551460"/>
              </a:xfrm>
              <a:custGeom>
                <a:avLst/>
                <a:gdLst>
                  <a:gd name="connsiteX0" fmla="*/ 0 w 1395925"/>
                  <a:gd name="connsiteY0" fmla="*/ 1395925 h 1395925"/>
                  <a:gd name="connsiteX1" fmla="*/ 408858 w 1395925"/>
                  <a:gd name="connsiteY1" fmla="*/ 408857 h 1395925"/>
                  <a:gd name="connsiteX2" fmla="*/ 1395927 w 1395925"/>
                  <a:gd name="connsiteY2" fmla="*/ 1 h 1395925"/>
                  <a:gd name="connsiteX3" fmla="*/ 1395925 w 1395925"/>
                  <a:gd name="connsiteY3" fmla="*/ 1395925 h 1395925"/>
                  <a:gd name="connsiteX4" fmla="*/ 0 w 1395925"/>
                  <a:gd name="connsiteY4" fmla="*/ 1395925 h 139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5925" h="1395925">
                    <a:moveTo>
                      <a:pt x="0" y="1395925"/>
                    </a:moveTo>
                    <a:cubicBezTo>
                      <a:pt x="0" y="1025703"/>
                      <a:pt x="147071" y="670644"/>
                      <a:pt x="408858" y="408857"/>
                    </a:cubicBezTo>
                    <a:cubicBezTo>
                      <a:pt x="670645" y="147071"/>
                      <a:pt x="1025705" y="1"/>
                      <a:pt x="1395927" y="1"/>
                    </a:cubicBezTo>
                    <a:cubicBezTo>
                      <a:pt x="1395926" y="465309"/>
                      <a:pt x="1395926" y="930617"/>
                      <a:pt x="1395925" y="1395925"/>
                    </a:cubicBezTo>
                    <a:lnTo>
                      <a:pt x="0" y="1395925"/>
                    </a:lnTo>
                    <a:close/>
                  </a:path>
                </a:pathLst>
              </a:cu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7778" tIns="657776" rIns="248920" bIns="248920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500" kern="1200" dirty="0"/>
              </a:p>
            </p:txBody>
          </p:sp>
          <p:sp>
            <p:nvSpPr>
              <p:cNvPr id="50" name="Freeform 49"/>
              <p:cNvSpPr/>
              <p:nvPr/>
            </p:nvSpPr>
            <p:spPr>
              <a:xfrm rot="10800000">
                <a:off x="2023108" y="2950183"/>
                <a:ext cx="2551459" cy="2551460"/>
              </a:xfrm>
              <a:custGeom>
                <a:avLst/>
                <a:gdLst>
                  <a:gd name="connsiteX0" fmla="*/ 0 w 1395925"/>
                  <a:gd name="connsiteY0" fmla="*/ 1395925 h 1395925"/>
                  <a:gd name="connsiteX1" fmla="*/ 408858 w 1395925"/>
                  <a:gd name="connsiteY1" fmla="*/ 408857 h 1395925"/>
                  <a:gd name="connsiteX2" fmla="*/ 1395927 w 1395925"/>
                  <a:gd name="connsiteY2" fmla="*/ 1 h 1395925"/>
                  <a:gd name="connsiteX3" fmla="*/ 1395925 w 1395925"/>
                  <a:gd name="connsiteY3" fmla="*/ 1395925 h 1395925"/>
                  <a:gd name="connsiteX4" fmla="*/ 0 w 1395925"/>
                  <a:gd name="connsiteY4" fmla="*/ 1395925 h 139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5925" h="1395925">
                    <a:moveTo>
                      <a:pt x="0" y="0"/>
                    </a:moveTo>
                    <a:cubicBezTo>
                      <a:pt x="370222" y="0"/>
                      <a:pt x="725281" y="147071"/>
                      <a:pt x="987068" y="408858"/>
                    </a:cubicBezTo>
                    <a:cubicBezTo>
                      <a:pt x="1248854" y="670645"/>
                      <a:pt x="1395924" y="1025705"/>
                      <a:pt x="1395924" y="1395927"/>
                    </a:cubicBezTo>
                    <a:cubicBezTo>
                      <a:pt x="930616" y="1395926"/>
                      <a:pt x="465308" y="1395926"/>
                      <a:pt x="0" y="1395925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8920" tIns="657778" rIns="657776" bIns="248920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500" kern="1200" dirty="0">
                  <a:blipFill>
                    <a:blip r:embed="rId7"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>
              <a:xfrm rot="10800000">
                <a:off x="2023108" y="381006"/>
                <a:ext cx="2551461" cy="2551458"/>
              </a:xfrm>
              <a:custGeom>
                <a:avLst/>
                <a:gdLst>
                  <a:gd name="connsiteX0" fmla="*/ 0 w 1395925"/>
                  <a:gd name="connsiteY0" fmla="*/ 1395925 h 1395925"/>
                  <a:gd name="connsiteX1" fmla="*/ 408858 w 1395925"/>
                  <a:gd name="connsiteY1" fmla="*/ 408857 h 1395925"/>
                  <a:gd name="connsiteX2" fmla="*/ 1395927 w 1395925"/>
                  <a:gd name="connsiteY2" fmla="*/ 1 h 1395925"/>
                  <a:gd name="connsiteX3" fmla="*/ 1395925 w 1395925"/>
                  <a:gd name="connsiteY3" fmla="*/ 1395925 h 1395925"/>
                  <a:gd name="connsiteX4" fmla="*/ 0 w 1395925"/>
                  <a:gd name="connsiteY4" fmla="*/ 1395925 h 139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5925" h="1395925">
                    <a:moveTo>
                      <a:pt x="1395925" y="0"/>
                    </a:moveTo>
                    <a:cubicBezTo>
                      <a:pt x="1395925" y="370222"/>
                      <a:pt x="1248854" y="725281"/>
                      <a:pt x="987067" y="987068"/>
                    </a:cubicBezTo>
                    <a:cubicBezTo>
                      <a:pt x="725280" y="1248854"/>
                      <a:pt x="370220" y="1395924"/>
                      <a:pt x="-1" y="1395924"/>
                    </a:cubicBezTo>
                    <a:cubicBezTo>
                      <a:pt x="0" y="930616"/>
                      <a:pt x="0" y="465308"/>
                      <a:pt x="0" y="0"/>
                    </a:cubicBezTo>
                    <a:lnTo>
                      <a:pt x="1395925" y="0"/>
                    </a:lnTo>
                    <a:close/>
                  </a:path>
                </a:pathLst>
              </a:custGeom>
              <a:blipFill dpi="0" rotWithShape="0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8920" tIns="248921" rIns="657779" bIns="657776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500" kern="1200" dirty="0"/>
              </a:p>
            </p:txBody>
          </p:sp>
          <p:sp>
            <p:nvSpPr>
              <p:cNvPr id="52" name="Pie 51"/>
              <p:cNvSpPr/>
              <p:nvPr/>
            </p:nvSpPr>
            <p:spPr>
              <a:xfrm rot="5400000">
                <a:off x="4592287" y="381005"/>
                <a:ext cx="2551460" cy="2551461"/>
              </a:xfrm>
              <a:prstGeom prst="pieWedge">
                <a:avLst/>
              </a:prstGeom>
              <a:blipFill dpi="0" rotWithShape="0"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t="17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Circular Arrow 52"/>
              <p:cNvSpPr/>
              <p:nvPr/>
            </p:nvSpPr>
            <p:spPr>
              <a:xfrm rot="10800000">
                <a:off x="4060733" y="2507222"/>
                <a:ext cx="1063107" cy="1063109"/>
              </a:xfrm>
              <a:prstGeom prst="circularArrow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Circular Arrow 53"/>
              <p:cNvSpPr/>
              <p:nvPr/>
            </p:nvSpPr>
            <p:spPr>
              <a:xfrm>
                <a:off x="4060731" y="2241448"/>
                <a:ext cx="1063107" cy="1063109"/>
              </a:xfrm>
              <a:prstGeom prst="circularArrow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6" name="Picture 25" descr="ATTREX-pin-2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" y="5917861"/>
            <a:ext cx="1240034" cy="7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55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5" descr="Template_SM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" y="-20795"/>
            <a:ext cx="91434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8369" y="-157090"/>
            <a:ext cx="8153400" cy="1096962"/>
          </a:xfrm>
          <a:noFill/>
        </p:spPr>
        <p:txBody>
          <a:bodyPr/>
          <a:lstStyle/>
          <a:p>
            <a:pPr algn="ctr"/>
            <a:r>
              <a:rPr lang="en-US" b="1" dirty="0" smtClean="0"/>
              <a:t>Involve NASA at all levels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564" y="789472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Multiple roles for NASA Scientists and Engineers</a:t>
            </a:r>
            <a:endParaRPr lang="en-US" b="1" dirty="0"/>
          </a:p>
        </p:txBody>
      </p:sp>
      <p:grpSp>
        <p:nvGrpSpPr>
          <p:cNvPr id="4" name="Group 15"/>
          <p:cNvGrpSpPr/>
          <p:nvPr/>
        </p:nvGrpSpPr>
        <p:grpSpPr>
          <a:xfrm>
            <a:off x="233383" y="3330341"/>
            <a:ext cx="2438400" cy="3030129"/>
            <a:chOff x="228603" y="2705100"/>
            <a:chExt cx="2104015" cy="2398070"/>
          </a:xfrm>
        </p:grpSpPr>
        <p:sp>
          <p:nvSpPr>
            <p:cNvPr id="17" name="Rounded Rectangle 16"/>
            <p:cNvSpPr/>
            <p:nvPr/>
          </p:nvSpPr>
          <p:spPr>
            <a:xfrm>
              <a:off x="228603" y="2705100"/>
              <a:ext cx="2104015" cy="23980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90227" y="2766724"/>
              <a:ext cx="1980767" cy="2274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/>
                <a:t>Flight Mission Immersion</a:t>
              </a:r>
              <a:endParaRPr lang="en-US" sz="1400" kern="1200" dirty="0" smtClean="0"/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400" dirty="0" smtClean="0"/>
                <a:t>HS3 PI Dr. Scott Braun science brief</a:t>
              </a:r>
              <a:endParaRPr lang="en-US" sz="1400" kern="1200" dirty="0" smtClean="0"/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400" kern="1200" dirty="0" smtClean="0"/>
                <a:t>ATTREX Deputy PI Leonhard Pfister science brief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400" dirty="0" smtClean="0"/>
                <a:t>DFRC and DAOF site visits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400" dirty="0" smtClean="0"/>
                <a:t>Interaction with Dr. Jeff Halverson and other mission personnel </a:t>
              </a:r>
              <a:endParaRPr lang="en-US" sz="1400" kern="1200" dirty="0" smtClean="0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2727959" y="4616805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2937" y="30019"/>
            <a:ext cx="834828" cy="72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ight Arrow 26"/>
          <p:cNvSpPr/>
          <p:nvPr/>
        </p:nvSpPr>
        <p:spPr>
          <a:xfrm>
            <a:off x="5852159" y="4616805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1394" y="1599775"/>
            <a:ext cx="2446384" cy="1627775"/>
          </a:xfrm>
          <a:prstGeom prst="round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51516" y="1537509"/>
            <a:ext cx="1929384" cy="1455788"/>
          </a:xfrm>
          <a:prstGeom prst="round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532715" y="1599775"/>
            <a:ext cx="2446384" cy="1627775"/>
          </a:xfrm>
          <a:prstGeom prst="round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413759" y="3330340"/>
            <a:ext cx="2438400" cy="303012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Rounded Rectangle 4"/>
          <p:cNvSpPr/>
          <p:nvPr/>
        </p:nvSpPr>
        <p:spPr>
          <a:xfrm>
            <a:off x="3516208" y="3408206"/>
            <a:ext cx="2239699" cy="28743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 smtClean="0"/>
              <a:t>10-day Academy</a:t>
            </a:r>
            <a:endParaRPr lang="en-US" sz="1800" b="1" kern="1200" dirty="0" smtClean="0"/>
          </a:p>
          <a:p>
            <a:pPr marL="285750" lvl="0" indent="-28575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1400" dirty="0" smtClean="0"/>
              <a:t>Engaged 12 educators as citizen scientist w/ Globe</a:t>
            </a:r>
          </a:p>
          <a:p>
            <a:pPr marL="285750" lvl="0" indent="-28575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1400" b="0" kern="1200" dirty="0" smtClean="0"/>
              <a:t>Investigated the Mission Tools Suite</a:t>
            </a:r>
          </a:p>
          <a:p>
            <a:pPr marL="285750" lvl="0" indent="-28575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1400" dirty="0" smtClean="0"/>
              <a:t>Explored industry-standard engineering design models</a:t>
            </a:r>
          </a:p>
          <a:p>
            <a:pPr marL="285750" lvl="0" indent="-28575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1400" dirty="0" smtClean="0"/>
              <a:t>Utilized </a:t>
            </a:r>
            <a:r>
              <a:rPr lang="en-US" sz="1400" dirty="0" err="1" smtClean="0"/>
              <a:t>Arduino</a:t>
            </a:r>
            <a:r>
              <a:rPr lang="en-US" sz="1400" dirty="0"/>
              <a:t> </a:t>
            </a:r>
            <a:r>
              <a:rPr lang="en-US" sz="1400" dirty="0" smtClean="0"/>
              <a:t>microcontroller to simulate mission data calibration/validation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529172" y="3330340"/>
            <a:ext cx="2438400" cy="303012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Rounded Rectangle 4"/>
          <p:cNvSpPr/>
          <p:nvPr/>
        </p:nvSpPr>
        <p:spPr>
          <a:xfrm>
            <a:off x="6600589" y="3408205"/>
            <a:ext cx="2295565" cy="28743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 smtClean="0"/>
              <a:t>Translation to Classroom</a:t>
            </a:r>
            <a:endParaRPr lang="en-US" sz="1400" kern="1200" dirty="0" smtClean="0"/>
          </a:p>
          <a:p>
            <a:pPr marL="285750" lvl="0" indent="-28575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1400" dirty="0" smtClean="0"/>
              <a:t>Educators pilot mission-based S,T,E.M activities during Fall school year</a:t>
            </a:r>
          </a:p>
          <a:p>
            <a:pPr marL="285750" lvl="0" indent="-28575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1400" dirty="0"/>
              <a:t>C</a:t>
            </a:r>
            <a:r>
              <a:rPr lang="en-US" sz="1400" dirty="0" smtClean="0"/>
              <a:t>urriculum module is revised and  adapted into online learning format</a:t>
            </a:r>
          </a:p>
          <a:p>
            <a:pPr marL="285750" lvl="0" indent="-28575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1400" kern="1200" dirty="0" smtClean="0"/>
              <a:t>Educator ambassadors present their work at schools, districts, conferences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038188" y="1537509"/>
            <a:ext cx="1929384" cy="1455788"/>
          </a:xfrm>
          <a:prstGeom prst="round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TTREX-pin-2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4" y="6110798"/>
            <a:ext cx="1140030" cy="72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2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paper AeroIns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7900"/>
            <a:ext cx="9144000" cy="4881033"/>
          </a:xfrm>
          <a:prstGeom prst="rect">
            <a:avLst/>
          </a:prstGeom>
        </p:spPr>
      </p:pic>
      <p:pic>
        <p:nvPicPr>
          <p:cNvPr id="4" name="Picture 3" descr="ATTREX-pin-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" y="5917861"/>
            <a:ext cx="1240034" cy="7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7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9" y="250386"/>
            <a:ext cx="390291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Independence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95" y="3080309"/>
            <a:ext cx="2972893" cy="1860052"/>
          </a:xfrm>
        </p:spPr>
        <p:txBody>
          <a:bodyPr>
            <a:normAutofit/>
          </a:bodyPr>
          <a:lstStyle/>
          <a:p>
            <a:r>
              <a:rPr lang="en-US" dirty="0" smtClean="0"/>
              <a:t>San Jose, CA</a:t>
            </a:r>
          </a:p>
          <a:p>
            <a:r>
              <a:rPr lang="en-US" dirty="0" smtClean="0"/>
              <a:t>45 students</a:t>
            </a:r>
          </a:p>
          <a:p>
            <a:r>
              <a:rPr lang="en-US" dirty="0"/>
              <a:t> </a:t>
            </a:r>
            <a:r>
              <a:rPr lang="en-US" dirty="0" smtClean="0"/>
              <a:t>4 teachers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4" name="Picture 3" descr="ATTREX-Independenc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108" y="30369"/>
            <a:ext cx="5203892" cy="68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2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35"/>
            <a:ext cx="391795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 Camino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4955"/>
            <a:ext cx="3830761" cy="1785346"/>
          </a:xfrm>
        </p:spPr>
        <p:txBody>
          <a:bodyPr>
            <a:normAutofit/>
          </a:bodyPr>
          <a:lstStyle/>
          <a:p>
            <a:r>
              <a:rPr lang="en-US" dirty="0" smtClean="0"/>
              <a:t>South San Francisco</a:t>
            </a:r>
          </a:p>
          <a:p>
            <a:r>
              <a:rPr lang="en-US" dirty="0" smtClean="0"/>
              <a:t>40 Students</a:t>
            </a:r>
            <a:endParaRPr lang="en-US" dirty="0"/>
          </a:p>
          <a:p>
            <a:r>
              <a:rPr lang="en-US" dirty="0" smtClean="0"/>
              <a:t>5 teachers</a:t>
            </a:r>
          </a:p>
        </p:txBody>
      </p:sp>
      <p:pic>
        <p:nvPicPr>
          <p:cNvPr id="5" name="Picture 4" descr="ATTREX-EL-CAMIN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950" y="0"/>
            <a:ext cx="5226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2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897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420" y="1173370"/>
            <a:ext cx="6476580" cy="5684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036" y="33655"/>
            <a:ext cx="6646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Palmdale Aerospace Academy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89" y="2910297"/>
            <a:ext cx="2590231" cy="1640036"/>
          </a:xfrm>
        </p:spPr>
        <p:txBody>
          <a:bodyPr>
            <a:normAutofit/>
          </a:bodyPr>
          <a:lstStyle/>
          <a:p>
            <a:r>
              <a:rPr lang="en-US" dirty="0" smtClean="0"/>
              <a:t>99 students</a:t>
            </a:r>
          </a:p>
          <a:p>
            <a:r>
              <a:rPr lang="en-US" dirty="0" smtClean="0"/>
              <a:t>9 teachers</a:t>
            </a:r>
          </a:p>
        </p:txBody>
      </p:sp>
    </p:spTree>
    <p:extLst>
      <p:ext uri="{BB962C8B-B14F-4D97-AF65-F5344CB8AC3E}">
        <p14:creationId xmlns:p14="http://schemas.microsoft.com/office/powerpoint/2010/main" val="139266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647</Words>
  <Application>Microsoft Macintosh PowerPoint</Application>
  <PresentationFormat>On-screen Show (4:3)</PresentationFormat>
  <Paragraphs>125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Education &amp; Public Outreach</vt:lpstr>
      <vt:lpstr>Direct Interaction with Students</vt:lpstr>
      <vt:lpstr>PowerPoint Presentation</vt:lpstr>
      <vt:lpstr>PowerPoint Presentation</vt:lpstr>
      <vt:lpstr>Involve NASA at all levels</vt:lpstr>
      <vt:lpstr>PowerPoint Presentation</vt:lpstr>
      <vt:lpstr>Independence High School</vt:lpstr>
      <vt:lpstr>El Camino High School</vt:lpstr>
      <vt:lpstr>Palmdale Aerospace Academy</vt:lpstr>
      <vt:lpstr>ATTREX Chat</vt:lpstr>
      <vt:lpstr>Facebook</vt:lpstr>
      <vt:lpstr>PowerPoint Presentation</vt:lpstr>
      <vt:lpstr>OUTREACH</vt:lpstr>
      <vt:lpstr>Videos</vt:lpstr>
      <vt:lpstr>Websites</vt:lpstr>
      <vt:lpstr>EPO Plans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ATTREX EPO</dc:title>
  <dc:creator>Jhony R Zavaleta</dc:creator>
  <cp:lastModifiedBy>Erin Czech</cp:lastModifiedBy>
  <cp:revision>23</cp:revision>
  <dcterms:created xsi:type="dcterms:W3CDTF">2013-10-24T17:58:46Z</dcterms:created>
  <dcterms:modified xsi:type="dcterms:W3CDTF">2013-10-25T16:36:10Z</dcterms:modified>
</cp:coreProperties>
</file>