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4" r:id="rId7"/>
    <p:sldId id="265" r:id="rId8"/>
    <p:sldId id="266" r:id="rId9"/>
    <p:sldId id="262" r:id="rId10"/>
    <p:sldId id="263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4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1549A-A5C0-BD41-B916-902945429ACF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19C4-812B-6F41-A1DA-BF4DBAB8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6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19C4-812B-6F41-A1DA-BF4DBAB85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19C4-812B-6F41-A1DA-BF4DBAB857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119C4-812B-6F41-A1DA-BF4DBAB857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9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5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4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22000"/>
              </a:schemeClr>
            </a:gs>
            <a:gs pos="100000">
              <a:srgbClr val="00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11C5-CD62-2F44-B656-154083E2CEF6}" type="datetimeFigureOut">
              <a:rPr lang="en-US" smtClean="0"/>
              <a:t>10/24/13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9747-FCEC-0145-B696-0701E592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9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mrys_Lau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0" y="2527998"/>
            <a:ext cx="3085416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814" y="55534"/>
            <a:ext cx="827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Palatino"/>
                <a:cs typeface="Palatino"/>
              </a:rPr>
              <a:t>Instrumented Balloon Launches for ATTREX</a:t>
            </a:r>
            <a:endParaRPr lang="en-US" sz="3200" dirty="0">
              <a:solidFill>
                <a:schemeClr val="bg1"/>
              </a:solidFill>
              <a:latin typeface="Palatino"/>
              <a:cs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507" y="675755"/>
            <a:ext cx="390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Dale Hurst, </a:t>
            </a:r>
            <a:r>
              <a:rPr lang="en-US" sz="2000" dirty="0" err="1" smtClean="0">
                <a:solidFill>
                  <a:srgbClr val="FFFFFF"/>
                </a:solidFill>
              </a:rPr>
              <a:t>Emrys</a:t>
            </a:r>
            <a:r>
              <a:rPr lang="en-US" sz="2000" dirty="0" smtClean="0">
                <a:solidFill>
                  <a:srgbClr val="FFFFFF"/>
                </a:solidFill>
              </a:rPr>
              <a:t> Hall, Allen Jordan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155" y="1127121"/>
            <a:ext cx="6673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</a:rPr>
              <a:t>Global Monitoring </a:t>
            </a:r>
            <a:r>
              <a:rPr lang="en-US" i="1" dirty="0" smtClean="0">
                <a:solidFill>
                  <a:srgbClr val="FFFFFF"/>
                </a:solidFill>
              </a:rPr>
              <a:t>Division, NOAA Earth System Research Laboratory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r>
              <a:rPr lang="en-US" i="1" dirty="0" smtClean="0">
                <a:solidFill>
                  <a:srgbClr val="FFFFFF"/>
                </a:solidFill>
              </a:rPr>
              <a:t>and CIRES, University of Colorado, Boulder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550" y="1982708"/>
            <a:ext cx="791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Boulder Balloon Soundings … </a:t>
            </a:r>
            <a:r>
              <a:rPr lang="en-US" sz="2400" i="1" dirty="0">
                <a:solidFill>
                  <a:schemeClr val="bg1"/>
                </a:solidFill>
              </a:rPr>
              <a:t>still going strong after 33 years</a:t>
            </a:r>
            <a:r>
              <a:rPr lang="en-US" sz="2400" i="1" dirty="0" smtClean="0">
                <a:solidFill>
                  <a:schemeClr val="bg1"/>
                </a:solidFill>
              </a:rPr>
              <a:t>!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TTREX_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9" y="2527998"/>
            <a:ext cx="329514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53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199_97342_ft_12_82_mb_11_24_32.m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29078" y="15159"/>
            <a:ext cx="52427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Palatino"/>
                <a:cs typeface="Palatino"/>
              </a:rPr>
              <a:t>Ballooning over the Rockies</a:t>
            </a:r>
            <a:endParaRPr lang="en-US" sz="32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17000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grometer schematic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 b="9837"/>
          <a:stretch/>
        </p:blipFill>
        <p:spPr>
          <a:xfrm>
            <a:off x="957289" y="843488"/>
            <a:ext cx="7315200" cy="4001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1890" y="142159"/>
            <a:ext cx="55651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Palatino"/>
                <a:cs typeface="Palatino"/>
              </a:rPr>
              <a:t>FPH Measurement Technique</a:t>
            </a:r>
            <a:endParaRPr lang="en-US" sz="32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2493" y="4806465"/>
            <a:ext cx="7315200" cy="1875023"/>
            <a:chOff x="739293" y="4806465"/>
            <a:chExt cx="7315200" cy="1875023"/>
          </a:xfrm>
        </p:grpSpPr>
        <p:sp>
          <p:nvSpPr>
            <p:cNvPr id="12" name="Rectangle 11"/>
            <p:cNvSpPr/>
            <p:nvPr/>
          </p:nvSpPr>
          <p:spPr>
            <a:xfrm>
              <a:off x="739293" y="4857265"/>
              <a:ext cx="7315200" cy="18242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3037" y="4806465"/>
              <a:ext cx="6968574" cy="1831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000000"/>
                  </a:solidFill>
                </a:rPr>
                <a:t>Stable Frost Layer</a:t>
              </a:r>
              <a:r>
                <a:rPr lang="en-US" sz="2200" dirty="0">
                  <a:solidFill>
                    <a:srgbClr val="000000"/>
                  </a:solidFill>
                </a:rPr>
                <a:t> </a:t>
              </a:r>
              <a:r>
                <a:rPr lang="en-US" sz="2200" dirty="0" smtClean="0">
                  <a:solidFill>
                    <a:srgbClr val="000000"/>
                  </a:solidFill>
                </a:rPr>
                <a:t>=</a:t>
              </a:r>
            </a:p>
            <a:p>
              <a:r>
                <a:rPr lang="en-US" sz="2200" dirty="0" smtClean="0">
                  <a:solidFill>
                    <a:srgbClr val="000000"/>
                  </a:solidFill>
                </a:rPr>
                <a:t>equilibrium between frost layer and water vapor in air flow</a:t>
              </a:r>
              <a:endParaRPr lang="en-US" dirty="0" smtClean="0">
                <a:solidFill>
                  <a:srgbClr val="000000"/>
                </a:solidFill>
              </a:endParaRPr>
            </a:p>
            <a:p>
              <a:pPr>
                <a:spcBef>
                  <a:spcPts val="1500"/>
                </a:spcBef>
              </a:pPr>
              <a:r>
                <a:rPr lang="en-US" sz="2200" dirty="0" smtClean="0"/>
                <a:t>P</a:t>
              </a:r>
              <a:r>
                <a:rPr lang="en-US" sz="2200" baseline="-25000" dirty="0" smtClean="0"/>
                <a:t>H</a:t>
              </a:r>
              <a:r>
                <a:rPr lang="en-US" sz="2200" baseline="-50000" dirty="0" smtClean="0"/>
                <a:t>2</a:t>
              </a:r>
              <a:r>
                <a:rPr lang="en-US" sz="2200" baseline="-25000" dirty="0" smtClean="0"/>
                <a:t>O</a:t>
              </a:r>
              <a:r>
                <a:rPr lang="en-US" sz="2200" dirty="0" smtClean="0"/>
                <a:t> = f(T</a:t>
              </a:r>
              <a:r>
                <a:rPr lang="en-US" sz="2200" baseline="-25000" dirty="0" smtClean="0"/>
                <a:t>FP</a:t>
              </a:r>
              <a:r>
                <a:rPr lang="en-US" sz="2200" dirty="0" smtClean="0"/>
                <a:t>)		</a:t>
              </a:r>
              <a:r>
                <a:rPr lang="en-US" sz="2200" i="1" dirty="0" err="1" smtClean="0"/>
                <a:t>Clausius-Clapeyron</a:t>
              </a:r>
              <a:r>
                <a:rPr lang="en-US" sz="2200" i="1" dirty="0" smtClean="0"/>
                <a:t> equation (P</a:t>
              </a:r>
              <a:r>
                <a:rPr lang="en-US" sz="2200" i="1" baseline="-25000" dirty="0" smtClean="0"/>
                <a:t>sat</a:t>
              </a:r>
              <a:r>
                <a:rPr lang="en-US" sz="2200" i="1" dirty="0" smtClean="0"/>
                <a:t> over ice)</a:t>
              </a:r>
              <a:endParaRPr lang="en-US" sz="2200" dirty="0" smtClean="0"/>
            </a:p>
            <a:p>
              <a:pPr>
                <a:spcBef>
                  <a:spcPts val="1500"/>
                </a:spcBef>
              </a:pPr>
              <a:r>
                <a:rPr lang="en-US" sz="2200" dirty="0" smtClean="0"/>
                <a:t>H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O VMR = P</a:t>
              </a:r>
              <a:r>
                <a:rPr lang="en-US" sz="2200" baseline="-25000" dirty="0" smtClean="0"/>
                <a:t>H</a:t>
              </a:r>
              <a:r>
                <a:rPr lang="en-US" sz="2200" baseline="-50000" dirty="0" smtClean="0"/>
                <a:t>2</a:t>
              </a:r>
              <a:r>
                <a:rPr lang="en-US" sz="2200" baseline="-25000" dirty="0" smtClean="0"/>
                <a:t>O </a:t>
              </a:r>
              <a:r>
                <a:rPr lang="en-US" sz="2200" dirty="0" smtClean="0"/>
                <a:t>/ (P</a:t>
              </a:r>
              <a:r>
                <a:rPr lang="en-US" sz="2200" baseline="-25000" dirty="0" smtClean="0"/>
                <a:t>air</a:t>
              </a:r>
              <a:r>
                <a:rPr lang="en-US" sz="2200" dirty="0" smtClean="0"/>
                <a:t> – P</a:t>
              </a:r>
              <a:r>
                <a:rPr lang="en-US" sz="2200" baseline="-25000" dirty="0" smtClean="0"/>
                <a:t>H</a:t>
              </a:r>
              <a:r>
                <a:rPr lang="en-US" sz="2200" baseline="-50000" dirty="0" smtClean="0"/>
                <a:t>2</a:t>
              </a:r>
              <a:r>
                <a:rPr lang="en-US" sz="2200" baseline="-25000" dirty="0" smtClean="0"/>
                <a:t>O</a:t>
              </a:r>
              <a:r>
                <a:rPr lang="en-US" sz="2200" dirty="0" smtClean="0"/>
                <a:t>) </a:t>
              </a:r>
              <a:endParaRPr lang="en-US" sz="2200" dirty="0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>
            <a:off x="4710618" y="3070657"/>
            <a:ext cx="312778" cy="5686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11370" y="3204103"/>
            <a:ext cx="312778" cy="5686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67712" y="3848642"/>
            <a:ext cx="93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Calibrated</a:t>
            </a:r>
          </a:p>
          <a:p>
            <a:pPr algn="ctr"/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NIST scale</a:t>
            </a:r>
          </a:p>
        </p:txBody>
      </p:sp>
      <p:sp>
        <p:nvSpPr>
          <p:cNvPr id="10" name="Down Arrow 9"/>
          <p:cNvSpPr/>
          <p:nvPr/>
        </p:nvSpPr>
        <p:spPr>
          <a:xfrm>
            <a:off x="4511579" y="957205"/>
            <a:ext cx="388602" cy="28431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511579" y="4331965"/>
            <a:ext cx="388602" cy="28431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14648" y="1216123"/>
            <a:ext cx="208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PID Temp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8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yload 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7" y="142159"/>
            <a:ext cx="8748289" cy="6561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8986" y="1255878"/>
            <a:ext cx="1746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Ozonesonde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9689" y="5075990"/>
            <a:ext cx="165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Radiosonde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956" y="4554740"/>
            <a:ext cx="1505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NOAA FPH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4143" y="2954201"/>
            <a:ext cx="1783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Air</a:t>
            </a:r>
          </a:p>
          <a:p>
            <a:pPr algn="ctr"/>
            <a:r>
              <a:rPr lang="en-US" sz="2400" dirty="0" smtClean="0"/>
              <a:t>Intake Tubes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41395" y="2710456"/>
            <a:ext cx="549730" cy="78254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41395" y="3677186"/>
            <a:ext cx="427265" cy="83580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4114" y="5787680"/>
            <a:ext cx="3993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Payload Weight: 2.0 kg (4.4 </a:t>
            </a:r>
            <a:r>
              <a:rPr lang="en-US" sz="2400" dirty="0" err="1" smtClean="0">
                <a:solidFill>
                  <a:schemeClr val="bg1"/>
                </a:solidFill>
              </a:rPr>
              <a:t>lb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Payload Size: 15” x 12” x 8”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3347" y="142159"/>
            <a:ext cx="37906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Palatino"/>
                <a:cs typeface="Palatino"/>
              </a:rPr>
              <a:t>Instrument Payload</a:t>
            </a:r>
            <a:endParaRPr lang="en-US" sz="32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52198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490" y="1019538"/>
            <a:ext cx="8747540" cy="5236981"/>
          </a:xfrm>
          <a:prstGeom prst="rect">
            <a:avLst/>
          </a:prstGeom>
          <a:solidFill>
            <a:srgbClr val="3366FF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50570" y="142159"/>
            <a:ext cx="44360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Palatino"/>
                <a:cs typeface="Palatino"/>
              </a:rPr>
              <a:t>Payload Measurements</a:t>
            </a:r>
            <a:endParaRPr lang="en-US" sz="32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790" y="1062219"/>
            <a:ext cx="8747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				   Primary			Data			Uncertainty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Instrument	   Measurement	Product		(Stratosphere)</a:t>
            </a:r>
          </a:p>
          <a:p>
            <a:endParaRPr lang="en-US" sz="2400" dirty="0">
              <a:solidFill>
                <a:srgbClr val="FFFFFF"/>
              </a:solidFill>
              <a:latin typeface="Palatino"/>
              <a:cs typeface="Palatino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NOAA FPH		T</a:t>
            </a:r>
            <a:r>
              <a:rPr lang="en-US" sz="2400" baseline="-25000" dirty="0" smtClean="0">
                <a:solidFill>
                  <a:srgbClr val="FFFFFF"/>
                </a:solidFill>
                <a:latin typeface="Palatino"/>
                <a:cs typeface="Palatino"/>
              </a:rPr>
              <a:t>FP		</a:t>
            </a:r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	H</a:t>
            </a:r>
            <a:r>
              <a:rPr lang="en-US" sz="2400" baseline="-25000" dirty="0" smtClean="0">
                <a:solidFill>
                  <a:srgbClr val="FFFFFF"/>
                </a:solidFill>
                <a:latin typeface="Palatino"/>
                <a:cs typeface="Palatino"/>
              </a:rPr>
              <a:t>2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O VMR	&lt;±</a:t>
            </a:r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10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%</a:t>
            </a:r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(±0.5 </a:t>
            </a:r>
            <a:r>
              <a:rPr lang="en-US" sz="2400" dirty="0" err="1" smtClean="0">
                <a:solidFill>
                  <a:srgbClr val="FFFFFF"/>
                </a:solidFill>
                <a:latin typeface="Palatino"/>
                <a:cs typeface="Palatino"/>
              </a:rPr>
              <a:t>ppmv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)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(custom)</a:t>
            </a:r>
          </a:p>
          <a:p>
            <a:endParaRPr lang="en-US" sz="24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94122" y="2003192"/>
            <a:ext cx="1043509" cy="461665"/>
            <a:chOff x="3288902" y="2003192"/>
            <a:chExt cx="1043509" cy="46166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288902" y="2458603"/>
              <a:ext cx="1043509" cy="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92199" y="2003192"/>
              <a:ext cx="370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Palatino"/>
                  <a:cs typeface="Palatino"/>
                </a:rPr>
                <a:t>P</a:t>
              </a:r>
              <a:endParaRPr lang="en-U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Palatino"/>
                <a:cs typeface="Palatino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9790" y="2908694"/>
            <a:ext cx="8842610" cy="1286278"/>
            <a:chOff x="199790" y="2908694"/>
            <a:chExt cx="8842610" cy="1286278"/>
          </a:xfrm>
        </p:grpSpPr>
        <p:grpSp>
          <p:nvGrpSpPr>
            <p:cNvPr id="9" name="Group 8"/>
            <p:cNvGrpSpPr/>
            <p:nvPr/>
          </p:nvGrpSpPr>
          <p:grpSpPr>
            <a:xfrm>
              <a:off x="3194122" y="2908694"/>
              <a:ext cx="1043509" cy="461665"/>
              <a:chOff x="3194122" y="2908694"/>
              <a:chExt cx="1043509" cy="46166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3194122" y="3351405"/>
                <a:ext cx="1043509" cy="0"/>
              </a:xfrm>
              <a:prstGeom prst="straightConnector1">
                <a:avLst/>
              </a:prstGeom>
              <a:ln w="28575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3497419" y="2908694"/>
                <a:ext cx="3705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Palatino"/>
                    <a:cs typeface="Palatino"/>
                  </a:rPr>
                  <a:t>P</a:t>
                </a:r>
                <a:endParaRPr lang="en-US" sz="2400" b="1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Palatino"/>
                  <a:cs typeface="Palatino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99790" y="3086976"/>
              <a:ext cx="884261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FFFF"/>
                  </a:solidFill>
                  <a:latin typeface="Palatino"/>
                  <a:cs typeface="Palatino"/>
                </a:rPr>
                <a:t>Ozonesonde</a:t>
              </a:r>
              <a:r>
                <a:rPr lang="en-US" sz="2400" dirty="0">
                  <a:solidFill>
                    <a:srgbClr val="FFFFFF"/>
                  </a:solidFill>
                  <a:latin typeface="Palatino"/>
                  <a:cs typeface="Palatino"/>
                </a:rPr>
                <a:t>		P</a:t>
              </a:r>
              <a:r>
                <a:rPr lang="en-US" sz="2400" baseline="-25000" dirty="0">
                  <a:solidFill>
                    <a:srgbClr val="FFFFFF"/>
                  </a:solidFill>
                  <a:latin typeface="Palatino"/>
                  <a:cs typeface="Palatino"/>
                </a:rPr>
                <a:t>O</a:t>
              </a:r>
              <a:r>
                <a:rPr lang="en-US" sz="2400" baseline="-50000" dirty="0">
                  <a:solidFill>
                    <a:srgbClr val="FFFFFF"/>
                  </a:solidFill>
                  <a:latin typeface="Palatino"/>
                  <a:cs typeface="Palatino"/>
                </a:rPr>
                <a:t>3				</a:t>
              </a:r>
              <a:r>
                <a:rPr lang="en-US" sz="2400" dirty="0" smtClean="0">
                  <a:solidFill>
                    <a:srgbClr val="FFFFFF"/>
                  </a:solidFill>
                  <a:latin typeface="Palatino"/>
                  <a:cs typeface="Palatino"/>
                </a:rPr>
                <a:t>O</a:t>
              </a:r>
              <a:r>
                <a:rPr lang="en-US" sz="2400" baseline="-25000" dirty="0" smtClean="0">
                  <a:solidFill>
                    <a:srgbClr val="FFFFFF"/>
                  </a:solidFill>
                  <a:latin typeface="Palatino"/>
                  <a:cs typeface="Palatino"/>
                </a:rPr>
                <a:t>3</a:t>
              </a:r>
              <a:r>
                <a:rPr lang="en-US" sz="2400" dirty="0" smtClean="0">
                  <a:solidFill>
                    <a:srgbClr val="FFFFFF"/>
                  </a:solidFill>
                  <a:latin typeface="Palatino"/>
                  <a:cs typeface="Palatino"/>
                </a:rPr>
                <a:t> </a:t>
              </a:r>
              <a:r>
                <a:rPr lang="en-US" sz="2400" dirty="0">
                  <a:solidFill>
                    <a:srgbClr val="FFFFFF"/>
                  </a:solidFill>
                  <a:latin typeface="Palatino"/>
                  <a:cs typeface="Palatino"/>
                </a:rPr>
                <a:t>VMR		 &lt;±5% (±0.3 </a:t>
              </a:r>
              <a:r>
                <a:rPr lang="en-US" sz="2400" dirty="0" err="1">
                  <a:solidFill>
                    <a:srgbClr val="FFFFFF"/>
                  </a:solidFill>
                  <a:latin typeface="Palatino"/>
                  <a:cs typeface="Palatino"/>
                </a:rPr>
                <a:t>ppmv</a:t>
              </a:r>
              <a:r>
                <a:rPr lang="en-US" sz="2400" dirty="0">
                  <a:solidFill>
                    <a:srgbClr val="FFFFFF"/>
                  </a:solidFill>
                  <a:latin typeface="Palatino"/>
                  <a:cs typeface="Palatino"/>
                </a:rPr>
                <a:t> )</a:t>
              </a:r>
              <a:endParaRPr lang="en-US" sz="2400" baseline="-50000" dirty="0">
                <a:solidFill>
                  <a:srgbClr val="FFFFFF"/>
                </a:solidFill>
                <a:latin typeface="Palatino"/>
                <a:cs typeface="Palatino"/>
              </a:endParaRPr>
            </a:p>
            <a:p>
              <a:r>
                <a:rPr lang="en-US" sz="2400" dirty="0" smtClean="0">
                  <a:solidFill>
                    <a:srgbClr val="FFFFFF"/>
                  </a:solidFill>
                  <a:latin typeface="Palatino"/>
                  <a:cs typeface="Palatino"/>
                </a:rPr>
                <a:t>(DMT)</a:t>
              </a:r>
              <a:endParaRPr lang="en-US" sz="2400" dirty="0">
                <a:solidFill>
                  <a:srgbClr val="FFFFFF"/>
                </a:solidFill>
                <a:latin typeface="Palatino"/>
                <a:cs typeface="Palatino"/>
              </a:endParaRPr>
            </a:p>
            <a:p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2490" y="4202235"/>
            <a:ext cx="8734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FF"/>
                </a:solidFill>
                <a:latin typeface="Palatino"/>
                <a:cs typeface="Palatino"/>
              </a:rPr>
              <a:t>Radiosonde</a:t>
            </a:r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		T								&lt;±0.5° C</a:t>
            </a:r>
          </a:p>
          <a:p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(</a:t>
            </a:r>
            <a:r>
              <a:rPr lang="en-US" sz="2400" dirty="0" err="1">
                <a:solidFill>
                  <a:srgbClr val="FFFFFF"/>
                </a:solidFill>
                <a:latin typeface="Palatino"/>
                <a:cs typeface="Palatino"/>
              </a:rPr>
              <a:t>Intermet</a:t>
            </a:r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)			</a:t>
            </a:r>
            <a:r>
              <a:rPr lang="en-US" sz="2400" b="1" dirty="0">
                <a:latin typeface="Palatino"/>
                <a:cs typeface="Palatino"/>
              </a:rPr>
              <a:t>P</a:t>
            </a:r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								&lt;±0.5 </a:t>
            </a:r>
            <a:r>
              <a:rPr lang="en-US" sz="2400" dirty="0" err="1">
                <a:solidFill>
                  <a:srgbClr val="FFFFFF"/>
                </a:solidFill>
                <a:latin typeface="Palatino"/>
                <a:cs typeface="Palatino"/>
              </a:rPr>
              <a:t>hPa</a:t>
            </a:r>
            <a:endParaRPr lang="en-US" sz="2400" dirty="0">
              <a:solidFill>
                <a:srgbClr val="FFFFFF"/>
              </a:solidFill>
              <a:latin typeface="Palatino"/>
              <a:cs typeface="Palatino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Palatino"/>
                <a:cs typeface="Palatino"/>
              </a:rPr>
              <a:t>   403 MHz</a:t>
            </a:r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			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RH</a:t>
            </a:r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		</a:t>
            </a:r>
            <a:r>
              <a:rPr lang="en-US" sz="2400" dirty="0">
                <a:solidFill>
                  <a:srgbClr val="FFFF00"/>
                </a:solidFill>
                <a:latin typeface="Palatino"/>
                <a:cs typeface="Palatino"/>
              </a:rPr>
              <a:t>NA &gt; 12 km</a:t>
            </a:r>
          </a:p>
          <a:p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					GPS		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payload </a:t>
            </a:r>
            <a:r>
              <a:rPr lang="en-US" sz="2400" dirty="0" smtClean="0">
                <a:solidFill>
                  <a:schemeClr val="bg1"/>
                </a:solidFill>
                <a:latin typeface="Palatino"/>
                <a:cs typeface="Palatino"/>
              </a:rPr>
              <a:t>location</a:t>
            </a:r>
            <a:r>
              <a:rPr lang="en-US" sz="2400" dirty="0">
                <a:solidFill>
                  <a:srgbClr val="FFFFFF"/>
                </a:solidFill>
                <a:latin typeface="Palatino"/>
                <a:cs typeface="Palatino"/>
              </a:rPr>
              <a:t>, </a:t>
            </a:r>
            <a:r>
              <a:rPr lang="en-US" sz="2400" dirty="0" smtClean="0">
                <a:solidFill>
                  <a:srgbClr val="FFFFFF"/>
                </a:solidFill>
                <a:latin typeface="Palatino"/>
                <a:cs typeface="Palatino"/>
              </a:rPr>
              <a:t>horizontal winds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598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_vs_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04" y="999287"/>
            <a:ext cx="6023056" cy="5538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6578" y="142159"/>
            <a:ext cx="40304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Palatino"/>
                <a:cs typeface="Palatino"/>
              </a:rPr>
              <a:t>Balloon Flight Profile</a:t>
            </a:r>
            <a:endParaRPr lang="en-US" sz="32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4016" y="3521287"/>
            <a:ext cx="1299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Ascent Rate</a:t>
            </a:r>
          </a:p>
          <a:p>
            <a:pPr algn="ctr"/>
            <a:r>
              <a:rPr lang="en-US" dirty="0" smtClean="0"/>
              <a:t>+5 m/s</a:t>
            </a:r>
          </a:p>
          <a:p>
            <a:pPr algn="ctr"/>
            <a:r>
              <a:rPr lang="en-US" dirty="0" smtClean="0"/>
              <a:t>(1000 </a:t>
            </a:r>
            <a:r>
              <a:rPr lang="en-US" dirty="0" err="1" smtClean="0"/>
              <a:t>ft</a:t>
            </a:r>
            <a:r>
              <a:rPr lang="en-US" dirty="0" smtClean="0"/>
              <a:t>/s)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841789" y="1246888"/>
            <a:ext cx="1489286" cy="369332"/>
            <a:chOff x="2901051" y="1246888"/>
            <a:chExt cx="1489286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2901051" y="1246888"/>
              <a:ext cx="1319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Valve opens</a:t>
              </a:r>
              <a:endParaRPr lang="en-US" baseline="300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146331" y="1351136"/>
              <a:ext cx="244006" cy="1086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157700" y="991899"/>
            <a:ext cx="1908883" cy="4319677"/>
            <a:chOff x="5157700" y="991899"/>
            <a:chExt cx="1908883" cy="4319677"/>
          </a:xfrm>
        </p:grpSpPr>
        <p:sp>
          <p:nvSpPr>
            <p:cNvPr id="35" name="Rectangle 34"/>
            <p:cNvSpPr/>
            <p:nvPr/>
          </p:nvSpPr>
          <p:spPr>
            <a:xfrm rot="3318266">
              <a:off x="3672729" y="3007079"/>
              <a:ext cx="4187690" cy="157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157700" y="1023560"/>
              <a:ext cx="1908883" cy="4288016"/>
              <a:chOff x="5157700" y="1023560"/>
              <a:chExt cx="1908883" cy="4288016"/>
            </a:xfrm>
          </p:grpSpPr>
          <p:sp>
            <p:nvSpPr>
              <p:cNvPr id="4" name="Rectangle 3"/>
              <p:cNvSpPr/>
              <p:nvPr/>
            </p:nvSpPr>
            <p:spPr>
              <a:xfrm rot="3318266">
                <a:off x="3738039" y="2904032"/>
                <a:ext cx="3955470" cy="194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5157700" y="1221971"/>
                <a:ext cx="1908883" cy="4089605"/>
                <a:chOff x="5157700" y="1221971"/>
                <a:chExt cx="1908883" cy="408960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 rot="3318266">
                  <a:off x="3669203" y="3083674"/>
                  <a:ext cx="4089605" cy="366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rot="3318266">
                  <a:off x="4631771" y="3000817"/>
                  <a:ext cx="1369105" cy="317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5400000">
                  <a:off x="6223406" y="4367280"/>
                  <a:ext cx="1369105" cy="3172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4331075" y="1278467"/>
            <a:ext cx="321358" cy="1813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706947" y="2460675"/>
            <a:ext cx="1423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Descent Rate</a:t>
            </a:r>
          </a:p>
          <a:p>
            <a:pPr algn="ctr"/>
            <a:r>
              <a:rPr lang="en-US" dirty="0"/>
              <a:t>-</a:t>
            </a:r>
            <a:r>
              <a:rPr lang="en-US" dirty="0" smtClean="0"/>
              <a:t>5 m/s</a:t>
            </a:r>
            <a:endParaRPr lang="en-US" baseline="30000" dirty="0"/>
          </a:p>
        </p:txBody>
      </p:sp>
      <p:pic>
        <p:nvPicPr>
          <p:cNvPr id="63" name="Picture 62" descr="GH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692" y="1625600"/>
            <a:ext cx="2637692" cy="9144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451090" y="23992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~ 70 minutes</a:t>
            </a:r>
            <a:endParaRPr lang="en-US" baseline="30000" dirty="0"/>
          </a:p>
        </p:txBody>
      </p:sp>
      <p:sp>
        <p:nvSpPr>
          <p:cNvPr id="65" name="TextBox 64"/>
          <p:cNvSpPr txBox="1"/>
          <p:nvPr/>
        </p:nvSpPr>
        <p:spPr>
          <a:xfrm>
            <a:off x="5663635" y="311970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~ 90 minutes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8027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62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VProfil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4"/>
          <a:stretch/>
        </p:blipFill>
        <p:spPr>
          <a:xfrm>
            <a:off x="213561" y="217974"/>
            <a:ext cx="4279058" cy="6402620"/>
          </a:xfrm>
          <a:prstGeom prst="rect">
            <a:avLst/>
          </a:prstGeom>
        </p:spPr>
      </p:pic>
      <p:pic>
        <p:nvPicPr>
          <p:cNvPr id="3" name="Picture 2" descr="WVProfileZo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-3395" r="4742" b="708"/>
          <a:stretch/>
        </p:blipFill>
        <p:spPr>
          <a:xfrm>
            <a:off x="4663228" y="-9480"/>
            <a:ext cx="4279058" cy="6630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68400" y="431800"/>
            <a:ext cx="804333" cy="3513667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972733" y="2188634"/>
            <a:ext cx="2607734" cy="622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8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lloon-jet-4.jpg"/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652"/>
                    </a14:imgEffect>
                    <a14:imgEffect>
                      <a14:saturation sat="143000"/>
                    </a14:imgEffect>
                    <a14:imgEffect>
                      <a14:brightnessContrast bright="-28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37" t="4408" r="317" b="4607"/>
          <a:stretch/>
        </p:blipFill>
        <p:spPr>
          <a:xfrm>
            <a:off x="762000" y="55781"/>
            <a:ext cx="6506732" cy="66244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2000" y="2349500"/>
            <a:ext cx="3717816" cy="2251528"/>
            <a:chOff x="762000" y="2349500"/>
            <a:chExt cx="3717816" cy="2251528"/>
          </a:xfrm>
        </p:grpSpPr>
        <p:pic>
          <p:nvPicPr>
            <p:cNvPr id="3" name="Picture 2" descr="GH_in_Flight.tiff"/>
            <p:cNvPicPr>
              <a:picLocks noChangeAspect="1"/>
            </p:cNvPicPr>
            <p:nvPr/>
          </p:nvPicPr>
          <p:blipFill rotWithShape="1">
            <a:blip r:embed="rId4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9652"/>
                      </a14:imgEffect>
                      <a14:imgEffect>
                        <a14:saturation sat="1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90" t="34608" b="49718"/>
            <a:stretch/>
          </p:blipFill>
          <p:spPr>
            <a:xfrm>
              <a:off x="762000" y="3230781"/>
              <a:ext cx="3717816" cy="13702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8460" y="2349500"/>
              <a:ext cx="19553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Palatino"/>
                  <a:cs typeface="Palatino"/>
                </a:rPr>
                <a:t>Ideally …</a:t>
              </a:r>
              <a:endParaRPr lang="en-US" sz="3200" dirty="0">
                <a:solidFill>
                  <a:schemeClr val="bg1"/>
                </a:solidFill>
                <a:latin typeface="Palatino"/>
                <a:cs typeface="Palatino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15960" y="190500"/>
            <a:ext cx="5549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Palatino"/>
                <a:cs typeface="Palatino"/>
              </a:rPr>
              <a:t>Coordination with GH flights</a:t>
            </a:r>
            <a:endParaRPr lang="en-US" sz="3200" dirty="0">
              <a:solidFill>
                <a:schemeClr val="bg1"/>
              </a:solidFill>
              <a:latin typeface="Palatino"/>
              <a:cs typeface="Palati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664528"/>
            <a:ext cx="6412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alatino"/>
                <a:cs typeface="Palatino"/>
              </a:rPr>
              <a:t>• 1 balloon launch per GH flight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alatino"/>
                <a:cs typeface="Palatino"/>
              </a:rPr>
              <a:t>• 4</a:t>
            </a:r>
            <a:r>
              <a:rPr lang="en-US" sz="2400" smtClean="0">
                <a:solidFill>
                  <a:schemeClr val="bg1"/>
                </a:solidFill>
                <a:latin typeface="Palatino"/>
                <a:cs typeface="Palatino"/>
              </a:rPr>
              <a:t>-6 flights </a:t>
            </a:r>
            <a:r>
              <a:rPr lang="en-US" sz="2400" dirty="0" smtClean="0">
                <a:solidFill>
                  <a:schemeClr val="bg1"/>
                </a:solidFill>
                <a:latin typeface="Palatino"/>
                <a:cs typeface="Palatino"/>
              </a:rPr>
              <a:t>anticipated (4 week window)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alatino"/>
                <a:cs typeface="Palatino"/>
              </a:rPr>
              <a:t>• Close spatiotemporal coincidence with GH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alatino"/>
                <a:cs typeface="Palatino"/>
              </a:rPr>
              <a:t>• Requires launch timing and trajectory</a:t>
            </a:r>
            <a:r>
              <a:rPr lang="en-US" sz="2400" dirty="0" smtClean="0">
                <a:solidFill>
                  <a:schemeClr val="bg1"/>
                </a:solidFill>
                <a:latin typeface="Palatino"/>
                <a:cs typeface="Palatino"/>
              </a:rPr>
              <a:t> to be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alatino"/>
                <a:cs typeface="Palatino"/>
              </a:rPr>
              <a:t>	coordinated </a:t>
            </a:r>
            <a:r>
              <a:rPr lang="en-US" sz="2400" dirty="0" smtClean="0">
                <a:solidFill>
                  <a:schemeClr val="bg1"/>
                </a:solidFill>
                <a:latin typeface="Palatino"/>
                <a:cs typeface="Palatino"/>
              </a:rPr>
              <a:t>with GH flight plan</a:t>
            </a:r>
            <a:endParaRPr lang="en-US" sz="2400" dirty="0">
              <a:solidFill>
                <a:schemeClr val="bg1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6616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5469" y="142159"/>
            <a:ext cx="63426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Palatino"/>
                <a:cs typeface="Palatino"/>
              </a:rPr>
              <a:t>Balloon Trajectory Prediction (2D)</a:t>
            </a:r>
            <a:endParaRPr lang="en-US" sz="32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  <p:pic>
        <p:nvPicPr>
          <p:cNvPr id="10" name="Picture 9" descr="RFTY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168401"/>
            <a:ext cx="7616952" cy="500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8169" y="142159"/>
            <a:ext cx="63426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Palatino"/>
                <a:cs typeface="Palatino"/>
              </a:rPr>
              <a:t>Balloon Trajectory Prediction (3D)</a:t>
            </a:r>
            <a:endParaRPr lang="en-US" sz="32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  <p:pic>
        <p:nvPicPr>
          <p:cNvPr id="9" name="Picture 8" descr="kjfm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 b="16296"/>
          <a:stretch/>
        </p:blipFill>
        <p:spPr>
          <a:xfrm>
            <a:off x="762000" y="1120635"/>
            <a:ext cx="7616694" cy="50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4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57678" y="-22941"/>
            <a:ext cx="42112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Palatino"/>
                <a:cs typeface="Palatino"/>
              </a:rPr>
              <a:t>Potential Launch Sites</a:t>
            </a:r>
            <a:endParaRPr lang="en-US" sz="32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  <p:pic>
        <p:nvPicPr>
          <p:cNvPr id="3" name="Picture 2" descr="Gu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676135"/>
            <a:ext cx="5080819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5335" y="2189490"/>
            <a:ext cx="15813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Andersen</a:t>
            </a:r>
          </a:p>
          <a:p>
            <a:pPr algn="ctr"/>
            <a:r>
              <a:rPr lang="en-US" sz="2800" dirty="0" smtClean="0">
                <a:solidFill>
                  <a:srgbClr val="000090"/>
                </a:solidFill>
              </a:rPr>
              <a:t>AFB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0487" y="5085090"/>
            <a:ext cx="1210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NWS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Facility</a:t>
            </a:r>
            <a:endParaRPr lang="en-US" sz="2800" dirty="0">
              <a:solidFill>
                <a:srgbClr val="00009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53000" y="2692400"/>
            <a:ext cx="1524000" cy="0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295400" y="5593090"/>
            <a:ext cx="5373488" cy="0"/>
          </a:xfrm>
          <a:prstGeom prst="straightConnector1">
            <a:avLst/>
          </a:prstGeom>
          <a:ln w="5715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4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200</Words>
  <Application>Microsoft Macintosh PowerPoint</Application>
  <PresentationFormat>On-screen Show (4:3)</PresentationFormat>
  <Paragraphs>62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Hurst</dc:creator>
  <cp:lastModifiedBy>Dale Hurst</cp:lastModifiedBy>
  <cp:revision>66</cp:revision>
  <dcterms:created xsi:type="dcterms:W3CDTF">2011-01-25T18:14:01Z</dcterms:created>
  <dcterms:modified xsi:type="dcterms:W3CDTF">2013-10-24T13:18:49Z</dcterms:modified>
</cp:coreProperties>
</file>