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8" r:id="rId3"/>
    <p:sldId id="259" r:id="rId4"/>
    <p:sldId id="272" r:id="rId5"/>
    <p:sldId id="257" r:id="rId6"/>
    <p:sldId id="274" r:id="rId7"/>
    <p:sldId id="269" r:id="rId8"/>
    <p:sldId id="275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3" r:id="rId18"/>
    <p:sldId id="280" r:id="rId19"/>
    <p:sldId id="279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49C"/>
    <a:srgbClr val="163FBF"/>
    <a:srgbClr val="000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68" y="-1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0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8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1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7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6342-5B83-C647-83CB-68764B0D9DD1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630B-4B6F-3D45-AE23-9F36E50D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7400" cy="69357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4317" y="90761"/>
            <a:ext cx="720035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Measurements and modeling of water vapor from solar spectral irradiance during ATTREX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4399" y="5473005"/>
            <a:ext cx="63126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Bruce Kindel, Peter </a:t>
            </a:r>
            <a:r>
              <a:rPr lang="en-US" sz="2400" dirty="0" err="1" smtClean="0">
                <a:solidFill>
                  <a:schemeClr val="bg1"/>
                </a:solidFill>
              </a:rPr>
              <a:t>Pilewskie</a:t>
            </a:r>
            <a:r>
              <a:rPr lang="en-US" sz="2400" dirty="0" smtClean="0">
                <a:solidFill>
                  <a:schemeClr val="bg1"/>
                </a:solidFill>
              </a:rPr>
              <a:t>, Sebastian Schmidt,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Troy Thornberry,  Drew Rollins, Samuel LeBlanc,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and Paul Bui.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8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FR_MODTRAN_SF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370272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FR_MODTRAN_SF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88" y="-365760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FR_MODTRAN_SF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25" y="1544575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8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FR_MODTRAN_SF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365760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FR_MODTRAN_SF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365760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FR_MODTRAN_SF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365760"/>
            <a:ext cx="73152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4019" y="4215570"/>
            <a:ext cx="1035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SSFR-SSFR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3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MODTRAN-SSFR Mean &amp; </a:t>
            </a:r>
            <a:r>
              <a:rPr lang="en-US" dirty="0" err="1" smtClean="0">
                <a:solidFill>
                  <a:srgbClr val="FF0000"/>
                </a:solidFill>
              </a:rPr>
              <a:t>Stdev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11 cases  </a:t>
            </a:r>
            <a:endParaRPr lang="en-US" dirty="0"/>
          </a:p>
        </p:txBody>
      </p:sp>
      <p:pic>
        <p:nvPicPr>
          <p:cNvPr id="4" name="Picture 3" descr="MODTRAN_SSFR_diffsta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70973"/>
            <a:ext cx="6400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80596" y="5895708"/>
            <a:ext cx="235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Wavelength (nm)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64693" y="3503920"/>
            <a:ext cx="427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Transmittance Difference (MODTRAN-SSFR)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VaporSpectrum1356-187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0" y="-3652492"/>
            <a:ext cx="8534400" cy="7315200"/>
          </a:xfrm>
          <a:prstGeom prst="rect">
            <a:avLst/>
          </a:prstGeom>
        </p:spPr>
      </p:pic>
      <p:pic>
        <p:nvPicPr>
          <p:cNvPr id="3" name="Picture 2" descr="WaterVaporBands1400-190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0" y="2960758"/>
            <a:ext cx="85344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0417" y="3831044"/>
            <a:ext cx="7489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SSFR</a:t>
            </a:r>
          </a:p>
          <a:p>
            <a:r>
              <a:rPr lang="en-US" sz="1000" dirty="0" smtClean="0">
                <a:solidFill>
                  <a:srgbClr val="11349C"/>
                </a:solidFill>
              </a:rPr>
              <a:t>MODTRAN </a:t>
            </a:r>
          </a:p>
          <a:p>
            <a:r>
              <a:rPr lang="en-US" sz="1000" dirty="0" smtClean="0">
                <a:solidFill>
                  <a:srgbClr val="11349C"/>
                </a:solidFill>
              </a:rPr>
              <a:t> </a:t>
            </a:r>
            <a:endParaRPr lang="en-US" sz="1000" dirty="0">
              <a:solidFill>
                <a:srgbClr val="11349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0625" y="396263"/>
            <a:ext cx="278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Vapor Transmittance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7161" y="413563"/>
            <a:ext cx="278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Vapor Transmittance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7057" y="3836593"/>
            <a:ext cx="7489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SSFR</a:t>
            </a:r>
          </a:p>
          <a:p>
            <a:r>
              <a:rPr lang="en-US" sz="1000" dirty="0" smtClean="0">
                <a:solidFill>
                  <a:srgbClr val="11349C"/>
                </a:solidFill>
              </a:rPr>
              <a:t>MODTRAN </a:t>
            </a:r>
          </a:p>
          <a:p>
            <a:r>
              <a:rPr lang="en-US" sz="1000" dirty="0" smtClean="0">
                <a:solidFill>
                  <a:srgbClr val="11349C"/>
                </a:solidFill>
              </a:rPr>
              <a:t> </a:t>
            </a:r>
            <a:endParaRPr lang="en-US" sz="1000" dirty="0">
              <a:solidFill>
                <a:srgbClr val="113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DTRAN_example_trans_14-18k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572000" cy="4572000"/>
          </a:xfrm>
          <a:prstGeom prst="rect">
            <a:avLst/>
          </a:prstGeom>
        </p:spPr>
      </p:pic>
      <p:pic>
        <p:nvPicPr>
          <p:cNvPr id="9" name="Picture 8" descr="MODTRAN_example_irrads_18k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5" y="9144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787978" y="3013609"/>
            <a:ext cx="235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Irradiance (W m</a:t>
            </a:r>
            <a:r>
              <a:rPr lang="en-US" baseline="30000" dirty="0" smtClean="0"/>
              <a:t>-2 </a:t>
            </a:r>
            <a:r>
              <a:rPr lang="en-US" dirty="0" smtClean="0"/>
              <a:t>nm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856056" y="2975896"/>
            <a:ext cx="15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Transmittance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1107" y="4951176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1696" y="4951176"/>
            <a:ext cx="18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1596" y="1803400"/>
            <a:ext cx="2062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TOA Solar Spectrum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20 km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18 km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3896" y="3556000"/>
            <a:ext cx="122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TOA</a:t>
            </a:r>
            <a:r>
              <a:rPr lang="en-US" dirty="0" smtClean="0">
                <a:solidFill>
                  <a:srgbClr val="008000"/>
                </a:solidFill>
              </a:rPr>
              <a:t>-20 km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TOA</a:t>
            </a:r>
            <a:r>
              <a:rPr lang="en-US" dirty="0" smtClean="0">
                <a:solidFill>
                  <a:srgbClr val="3366FF"/>
                </a:solidFill>
              </a:rPr>
              <a:t>-18 km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353" y="546972"/>
            <a:ext cx="8013582" cy="4616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 </a:t>
            </a:r>
          </a:p>
          <a:p>
            <a:endParaRPr lang="en-US" dirty="0"/>
          </a:p>
          <a:p>
            <a:r>
              <a:rPr lang="en-US" dirty="0" smtClean="0"/>
              <a:t>First results of measuring UTLS water vapor in the strong water vapor</a:t>
            </a:r>
          </a:p>
          <a:p>
            <a:r>
              <a:rPr lang="en-US" dirty="0"/>
              <a:t>b</a:t>
            </a:r>
            <a:r>
              <a:rPr lang="en-US" dirty="0" smtClean="0"/>
              <a:t>ands at 1400 and 1900 nm from solar irradiance are encouraging.</a:t>
            </a:r>
          </a:p>
          <a:p>
            <a:endParaRPr lang="en-US" dirty="0"/>
          </a:p>
          <a:p>
            <a:r>
              <a:rPr lang="en-US" dirty="0" smtClean="0"/>
              <a:t>SSFR transmittances (</a:t>
            </a:r>
            <a:r>
              <a:rPr lang="en-US" dirty="0" err="1" smtClean="0"/>
              <a:t>absorptances</a:t>
            </a:r>
            <a:r>
              <a:rPr lang="en-US" dirty="0" smtClean="0"/>
              <a:t>) correlate well with integrated values</a:t>
            </a:r>
          </a:p>
          <a:p>
            <a:r>
              <a:rPr lang="en-US" dirty="0"/>
              <a:t>f</a:t>
            </a:r>
            <a:r>
              <a:rPr lang="en-US" dirty="0" smtClean="0"/>
              <a:t>rom NOAA </a:t>
            </a:r>
            <a:r>
              <a:rPr lang="en-US" i="1" dirty="0" smtClean="0"/>
              <a:t>in situ </a:t>
            </a:r>
            <a:r>
              <a:rPr lang="en-US" dirty="0" smtClean="0"/>
              <a:t>water vapor profiles.</a:t>
            </a:r>
          </a:p>
          <a:p>
            <a:endParaRPr lang="en-US" dirty="0"/>
          </a:p>
          <a:p>
            <a:r>
              <a:rPr lang="en-US" dirty="0" smtClean="0"/>
              <a:t>Comparisons with atmospheric radiative transfer modeling (MODTRAN) using</a:t>
            </a:r>
          </a:p>
          <a:p>
            <a:r>
              <a:rPr lang="en-US" dirty="0"/>
              <a:t>a</a:t>
            </a:r>
            <a:r>
              <a:rPr lang="en-US" dirty="0" smtClean="0"/>
              <a:t>tmospheric profiles of water vapor, pressure, and temperature display a </a:t>
            </a:r>
          </a:p>
          <a:p>
            <a:r>
              <a:rPr lang="en-US" dirty="0"/>
              <a:t>c</a:t>
            </a:r>
            <a:r>
              <a:rPr lang="en-US" dirty="0" smtClean="0"/>
              <a:t>onsistent bias in the computed transmittances as compared to measurements.</a:t>
            </a:r>
          </a:p>
          <a:p>
            <a:endParaRPr lang="en-US" dirty="0"/>
          </a:p>
          <a:p>
            <a:r>
              <a:rPr lang="en-US" dirty="0" smtClean="0"/>
              <a:t>This technique may provide a near real time measure of column integrated water</a:t>
            </a:r>
          </a:p>
          <a:p>
            <a:r>
              <a:rPr lang="en-US" dirty="0"/>
              <a:t>v</a:t>
            </a:r>
            <a:r>
              <a:rPr lang="en-US" dirty="0" smtClean="0"/>
              <a:t>apor from aircraft altitude to the top of the atmosphere along the solar slant path.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4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Solar Spectral Flux Radiometer (SSFR)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4" descr="Thesis_HARP_fi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76600"/>
            <a:ext cx="4648200" cy="5599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30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Zeiss</a:t>
            </a:r>
            <a:r>
              <a:rPr lang="en-US" dirty="0" smtClean="0"/>
              <a:t> Monolithic Spectrometer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914400"/>
            <a:ext cx="46153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VIS-NIR: 256  element silicon diode array </a:t>
            </a:r>
          </a:p>
          <a:p>
            <a:r>
              <a:rPr lang="en-US" dirty="0" smtClean="0">
                <a:latin typeface="Calibri" pitchFamily="34" charset="0"/>
              </a:rPr>
              <a:t>260-1090 nm, </a:t>
            </a:r>
            <a:r>
              <a:rPr lang="en-US" dirty="0">
                <a:latin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</a:rPr>
              <a:t>.0 nm sampling, 8 nm FWHM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NIR: 256 element </a:t>
            </a:r>
            <a:r>
              <a:rPr lang="en-US" dirty="0" err="1" smtClean="0">
                <a:latin typeface="Calibri" pitchFamily="34" charset="0"/>
              </a:rPr>
              <a:t>InGaAs</a:t>
            </a:r>
            <a:r>
              <a:rPr lang="en-US" dirty="0" smtClean="0">
                <a:latin typeface="Calibri" pitchFamily="34" charset="0"/>
              </a:rPr>
              <a:t> array</a:t>
            </a:r>
          </a:p>
          <a:p>
            <a:r>
              <a:rPr lang="en-US" dirty="0" smtClean="0">
                <a:latin typeface="Calibri" pitchFamily="34" charset="0"/>
              </a:rPr>
              <a:t> 903-2217 nm, 5.0 nm sampling, 16 nm FWHM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60" y="2438400"/>
            <a:ext cx="3776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16-bit system</a:t>
            </a:r>
          </a:p>
          <a:p>
            <a:r>
              <a:rPr lang="en-US" dirty="0" smtClean="0">
                <a:latin typeface="Calibri" pitchFamily="34" charset="0"/>
              </a:rPr>
              <a:t>NIST traceable calibration</a:t>
            </a:r>
          </a:p>
          <a:p>
            <a:r>
              <a:rPr lang="en-US" dirty="0" smtClean="0">
                <a:latin typeface="Calibri" pitchFamily="34" charset="0"/>
              </a:rPr>
              <a:t>Integrating sphere for cosine response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1"/>
          <a:stretch>
            <a:fillRect/>
          </a:stretch>
        </p:blipFill>
        <p:spPr>
          <a:xfrm>
            <a:off x="4191000" y="2133600"/>
            <a:ext cx="5325477" cy="344302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boratoryWaterVap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98600"/>
            <a:ext cx="5331130" cy="38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0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TRAN_transmittance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FR_examples_watervap0-1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457200"/>
            <a:ext cx="896112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SSFR Irradiance (</a:t>
            </a:r>
            <a:r>
              <a:rPr lang="en-US" dirty="0" smtClean="0">
                <a:solidFill>
                  <a:srgbClr val="FF0000"/>
                </a:solidFill>
              </a:rPr>
              <a:t>Zenith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3366FF"/>
                </a:solidFill>
              </a:rPr>
              <a:t>Nadir </a:t>
            </a:r>
            <a:r>
              <a:rPr lang="en-US" dirty="0" smtClean="0"/>
              <a:t>18km)</a:t>
            </a:r>
            <a:br>
              <a:rPr lang="en-US" dirty="0" smtClean="0"/>
            </a:br>
            <a:r>
              <a:rPr lang="en-US" dirty="0" smtClean="0"/>
              <a:t>Water vapor transmittance (0-100 km)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1505" y="5984886"/>
            <a:ext cx="235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Wavelength (nm)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23489" y="3380931"/>
            <a:ext cx="356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Irradiance m</a:t>
            </a:r>
            <a:r>
              <a:rPr lang="en-US" baseline="30000" dirty="0" smtClean="0"/>
              <a:t>-2</a:t>
            </a:r>
            <a:r>
              <a:rPr lang="en-US" dirty="0"/>
              <a:t> </a:t>
            </a:r>
            <a:r>
              <a:rPr lang="en-US" dirty="0" smtClean="0"/>
              <a:t>nm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sz="2400" dirty="0" smtClean="0"/>
              <a:t>/ </a:t>
            </a:r>
            <a:r>
              <a:rPr lang="en-US" dirty="0" smtClean="0"/>
              <a:t>Transmittance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2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3" y="221732"/>
            <a:ext cx="91993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SSFR Irradiance (</a:t>
            </a:r>
            <a:r>
              <a:rPr lang="en-US" dirty="0" smtClean="0">
                <a:solidFill>
                  <a:srgbClr val="FF0000"/>
                </a:solidFill>
              </a:rPr>
              <a:t>Zenith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3366FF"/>
                </a:solidFill>
              </a:rPr>
              <a:t>Nadir </a:t>
            </a:r>
            <a:r>
              <a:rPr lang="en-US" dirty="0" smtClean="0"/>
              <a:t>18km)</a:t>
            </a:r>
            <a:br>
              <a:rPr lang="en-US" dirty="0" smtClean="0"/>
            </a:br>
            <a:r>
              <a:rPr lang="en-US" dirty="0" smtClean="0"/>
              <a:t>Water vapor transmittance (14,18-100 km)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71505" y="5984886"/>
            <a:ext cx="235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Wavelength (nm)</a:t>
            </a:r>
            <a:endParaRPr lang="en-US" sz="2400" dirty="0"/>
          </a:p>
        </p:txBody>
      </p:sp>
      <p:pic>
        <p:nvPicPr>
          <p:cNvPr id="5" name="Picture 4" descr="SSFR_examples_watervapi14-18-1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9" y="495490"/>
            <a:ext cx="896112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471959" y="3483366"/>
            <a:ext cx="389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Irradiance W m</a:t>
            </a:r>
            <a:r>
              <a:rPr lang="en-US" baseline="30000" dirty="0" smtClean="0"/>
              <a:t>-2</a:t>
            </a:r>
            <a:r>
              <a:rPr lang="en-US" dirty="0"/>
              <a:t> </a:t>
            </a:r>
            <a:r>
              <a:rPr lang="en-US" dirty="0" smtClean="0"/>
              <a:t>nm</a:t>
            </a:r>
            <a:r>
              <a:rPr lang="en-US" baseline="30000" dirty="0" smtClean="0"/>
              <a:t>-1</a:t>
            </a:r>
            <a:r>
              <a:rPr lang="en-US" sz="2400" dirty="0" smtClean="0"/>
              <a:t>/ </a:t>
            </a:r>
            <a:r>
              <a:rPr lang="en-US" dirty="0" smtClean="0"/>
              <a:t>Transmittance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3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1Profileplo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9" y="332412"/>
            <a:ext cx="6586917" cy="65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2O columns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9144000" cy="46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4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54" y="1288113"/>
            <a:ext cx="5652133" cy="478851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498" y="337888"/>
            <a:ext cx="6355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SSFR transmittance spectra SF1</a:t>
            </a:r>
          </a:p>
          <a:p>
            <a:pPr algn="ctr"/>
            <a:r>
              <a:rPr lang="en-US" sz="2400" dirty="0" smtClean="0"/>
              <a:t>Transmittance = zenith (low alt) / zenith (high alt)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74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612"/>
            <a:ext cx="913799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Radiative Transfer Modeling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MODTRAN5.3.2 updated to HITRAN 2008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1 cm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sampling 2 cm</a:t>
            </a:r>
            <a:r>
              <a:rPr lang="en-US" sz="3200" baseline="30000" dirty="0" smtClean="0"/>
              <a:t>-2 </a:t>
            </a:r>
            <a:r>
              <a:rPr lang="en-US" sz="3200" dirty="0" smtClean="0"/>
              <a:t>resolution convolved</a:t>
            </a:r>
          </a:p>
          <a:p>
            <a:pPr algn="ctr"/>
            <a:r>
              <a:rPr lang="en-US" sz="3200" dirty="0"/>
              <a:t>w</a:t>
            </a:r>
            <a:r>
              <a:rPr lang="en-US" sz="3200" dirty="0" smtClean="0"/>
              <a:t>ith the SSFR slit function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User defined atmosphere, vertical profile of</a:t>
            </a:r>
          </a:p>
          <a:p>
            <a:pPr algn="ctr"/>
            <a:r>
              <a:rPr lang="en-US" sz="3200" dirty="0"/>
              <a:t>w</a:t>
            </a:r>
            <a:r>
              <a:rPr lang="en-US" sz="3200" dirty="0" smtClean="0"/>
              <a:t>ater vapor from NOAA, pressure and temperature</a:t>
            </a:r>
          </a:p>
          <a:p>
            <a:pPr algn="ctr"/>
            <a:r>
              <a:rPr lang="en-US" sz="3200" dirty="0"/>
              <a:t>f</a:t>
            </a:r>
            <a:r>
              <a:rPr lang="en-US" sz="3200" dirty="0" smtClean="0"/>
              <a:t>rom MMS. Default tropical values for other species.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Model vertical resolution of 250 meters, ~14 levels</a:t>
            </a:r>
          </a:p>
          <a:p>
            <a:pPr algn="ctr"/>
            <a:r>
              <a:rPr lang="en-US" sz="3200" dirty="0"/>
              <a:t>o</a:t>
            </a:r>
            <a:r>
              <a:rPr lang="en-US" sz="3200" dirty="0" smtClean="0"/>
              <a:t>ver the profile</a:t>
            </a:r>
          </a:p>
        </p:txBody>
      </p:sp>
    </p:spTree>
    <p:extLst>
      <p:ext uri="{BB962C8B-B14F-4D97-AF65-F5344CB8AC3E}">
        <p14:creationId xmlns:p14="http://schemas.microsoft.com/office/powerpoint/2010/main" val="3480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388" y="4855099"/>
            <a:ext cx="2927995" cy="1270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89" y="2566884"/>
            <a:ext cx="2927995" cy="12708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3275" y="348660"/>
            <a:ext cx="547769" cy="62260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23275" y="3177381"/>
            <a:ext cx="5612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1180" y="5471545"/>
            <a:ext cx="5612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044" y="971265"/>
            <a:ext cx="5167047" cy="450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1338" y="3177381"/>
            <a:ext cx="0" cy="22941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3974" y="4081614"/>
            <a:ext cx="352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cxnSp>
        <p:nvCxnSpPr>
          <p:cNvPr id="18" name="Straight Arrow Connector 17"/>
          <p:cNvCxnSpPr>
            <a:endCxn id="3" idx="1"/>
          </p:cNvCxnSpPr>
          <p:nvPr/>
        </p:nvCxnSpPr>
        <p:spPr>
          <a:xfrm>
            <a:off x="3411105" y="3177381"/>
            <a:ext cx="2649283" cy="231311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6054" y="4081614"/>
            <a:ext cx="62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23850" y="81050"/>
            <a:ext cx="78263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 = Vertical distance between profile altitudes</a:t>
            </a:r>
          </a:p>
          <a:p>
            <a:r>
              <a:rPr lang="en-US" sz="3200" dirty="0" smtClean="0"/>
              <a:t>H = Solar slant path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395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403</Words>
  <Application>Microsoft Macintosh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Solar Spectral Flux Radiometer (SSFR)</vt:lpstr>
      <vt:lpstr>SSFR Irradiance (Zenith &amp; Nadir 18km) Water vapor transmittance (0-100 km)</vt:lpstr>
      <vt:lpstr>SSFR Irradiance (Zenith &amp; Nadir 18km) Water vapor transmittance (14,18-100 km)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MODTRAN-SSFR Mean &amp; Stdev  11 cases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Kindel</dc:creator>
  <cp:lastModifiedBy>Bruce Kindel</cp:lastModifiedBy>
  <cp:revision>43</cp:revision>
  <dcterms:created xsi:type="dcterms:W3CDTF">2013-10-21T18:51:50Z</dcterms:created>
  <dcterms:modified xsi:type="dcterms:W3CDTF">2013-10-25T13:12:38Z</dcterms:modified>
</cp:coreProperties>
</file>