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2" r:id="rId3"/>
    <p:sldId id="288" r:id="rId4"/>
    <p:sldId id="263" r:id="rId5"/>
    <p:sldId id="282" r:id="rId6"/>
    <p:sldId id="264" r:id="rId7"/>
    <p:sldId id="265" r:id="rId8"/>
    <p:sldId id="283" r:id="rId9"/>
    <p:sldId id="284" r:id="rId10"/>
    <p:sldId id="299" r:id="rId11"/>
    <p:sldId id="293" r:id="rId12"/>
    <p:sldId id="294" r:id="rId13"/>
    <p:sldId id="285" r:id="rId14"/>
    <p:sldId id="286" r:id="rId15"/>
    <p:sldId id="295" r:id="rId16"/>
    <p:sldId id="296" r:id="rId17"/>
    <p:sldId id="287" r:id="rId18"/>
    <p:sldId id="289" r:id="rId19"/>
    <p:sldId id="300" r:id="rId20"/>
    <p:sldId id="291" r:id="rId21"/>
    <p:sldId id="290" r:id="rId22"/>
    <p:sldId id="272" r:id="rId23"/>
    <p:sldId id="274" r:id="rId24"/>
    <p:sldId id="273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A89B-C33E-5947-A546-D9E2263FC2E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4D78-97C2-8842-A871-CDD4F70C42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Methane ~</a:t>
            </a:r>
            <a:r>
              <a:rPr lang="en-US" baseline="0" dirty="0" smtClean="0"/>
              <a:t> 1780-1790 at 12-13 N, 390-400 K; agreement with AWAS (even a little bit lower)</a:t>
            </a:r>
          </a:p>
          <a:p>
            <a:r>
              <a:rPr lang="en-US" dirty="0" smtClean="0"/>
              <a:t>N2O – dips from 321 to 317 ppb, SF6 also drops from 12-14 N</a:t>
            </a:r>
          </a:p>
          <a:p>
            <a:r>
              <a:rPr lang="en-US" dirty="0" smtClean="0"/>
              <a:t>Decrease in methane on dive at 15-17 N may be due to seasonal cycle (agreement with</a:t>
            </a:r>
            <a:r>
              <a:rPr lang="en-US" baseline="0" dirty="0" smtClean="0"/>
              <a:t> AWAS, but no dips on other trace gases)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November 9, </a:t>
            </a:r>
            <a:r>
              <a:rPr lang="en-US" dirty="0" smtClean="0"/>
              <a:t>2011</a:t>
            </a:r>
          </a:p>
          <a:p>
            <a:r>
              <a:rPr lang="en-US" dirty="0" smtClean="0"/>
              <a:t>February 2013 methane distribution – similar average but hemispheric</a:t>
            </a:r>
            <a:r>
              <a:rPr lang="en-US" baseline="0" dirty="0" smtClean="0"/>
              <a:t> gradient even larger (~150 ppb)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2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Ozone distribution</a:t>
            </a:r>
            <a:r>
              <a:rPr lang="en-US" baseline="0" dirty="0" smtClean="0"/>
              <a:t> relaxed?</a:t>
            </a:r>
          </a:p>
          <a:p>
            <a:r>
              <a:rPr lang="en-US" baseline="0" dirty="0" smtClean="0"/>
              <a:t>What is lifetime of ozone at 380-400 K in tropics and subtropics?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few points here – 9-10 N, 390 K.</a:t>
            </a:r>
            <a:r>
              <a:rPr lang="en-US" baseline="0" dirty="0" smtClean="0"/>
              <a:t>  Even lower CH4 in AWAS.</a:t>
            </a:r>
          </a:p>
          <a:p>
            <a:r>
              <a:rPr lang="en-US" baseline="0" dirty="0" smtClean="0"/>
              <a:t>N2O dip from 322 to 319 ppb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Tropopause height = 375-380 K in tropics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9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Tropopause</a:t>
            </a:r>
            <a:r>
              <a:rPr lang="en-US" baseline="0" dirty="0" smtClean="0"/>
              <a:t> height ~ 380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4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November</a:t>
            </a:r>
            <a:r>
              <a:rPr lang="en-US" baseline="0" dirty="0" smtClean="0"/>
              <a:t> 9</a:t>
            </a:r>
            <a:r>
              <a:rPr lang="en-US" baseline="30000" dirty="0" smtClean="0"/>
              <a:t>th</a:t>
            </a:r>
            <a:r>
              <a:rPr lang="en-US" baseline="0" dirty="0" smtClean="0"/>
              <a:t> flight track, color-coded by methane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4D78-97C2-8842-A871-CDD4F70C42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1504-C6BF-0E40-B3C1-E18D481661F6}" type="datetimeFigureOut">
              <a:rPr lang="en-US" smtClean="0"/>
              <a:pPr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4DB0-A6E5-064E-8396-5DB41AC5DF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210"/>
            <a:ext cx="7772400" cy="2193534"/>
          </a:xfrm>
        </p:spPr>
        <p:txBody>
          <a:bodyPr>
            <a:normAutofit/>
          </a:bodyPr>
          <a:lstStyle/>
          <a:p>
            <a:r>
              <a:rPr lang="en-US" dirty="0"/>
              <a:t>Long-Lived Tracers and the Origin of Air in the Tropical Tropopause Layer during ATTREX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00" y="2631134"/>
            <a:ext cx="8569894" cy="4034446"/>
          </a:xfrm>
        </p:spPr>
        <p:txBody>
          <a:bodyPr>
            <a:normAutofit/>
          </a:bodyPr>
          <a:lstStyle/>
          <a:p>
            <a:r>
              <a:rPr lang="en-US" dirty="0" smtClean="0"/>
              <a:t>Eric Hintsa, Fred Moore, Geoff Dutton, Brad Hall, David Nance, and Jim Elkins</a:t>
            </a:r>
          </a:p>
          <a:p>
            <a:r>
              <a:rPr lang="en-US" dirty="0"/>
              <a:t>Bruce Daube, Jasna Pittman, Steve Wofsy, Ru</a:t>
            </a:r>
            <a:r>
              <a:rPr lang="en-US" dirty="0" smtClean="0"/>
              <a:t>-Shan Gao, </a:t>
            </a:r>
            <a:r>
              <a:rPr lang="en-US" dirty="0"/>
              <a:t>Andrew Rollins, Troy Thornberry, Laurel Watts</a:t>
            </a:r>
            <a:r>
              <a:rPr lang="en-US" dirty="0" smtClean="0"/>
              <a:t>, David Fahey, Tao Wang, Andrew Dessler, Paul Bui, M. J. Mahoney, </a:t>
            </a:r>
            <a:r>
              <a:rPr lang="en-US" dirty="0" smtClean="0"/>
              <a:t>Boon Lim, Cameron </a:t>
            </a:r>
            <a:r>
              <a:rPr lang="en-US" dirty="0" smtClean="0"/>
              <a:t>Homeyer, and </a:t>
            </a:r>
            <a:r>
              <a:rPr lang="en-US" dirty="0" smtClean="0"/>
              <a:t>the </a:t>
            </a:r>
            <a:r>
              <a:rPr lang="en-US" dirty="0" smtClean="0"/>
              <a:t>ATTREX </a:t>
            </a:r>
            <a:r>
              <a:rPr lang="en-US" dirty="0"/>
              <a:t>Science </a:t>
            </a:r>
            <a:r>
              <a:rPr lang="en-US" dirty="0" smtClean="0"/>
              <a:t>Team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6N2Oprocessing cop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315199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7940" y="2510744"/>
            <a:ext cx="243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Stratospheric </a:t>
            </a:r>
            <a:r>
              <a:rPr lang="en-US" dirty="0" smtClean="0">
                <a:solidFill>
                  <a:srgbClr val="3366FF"/>
                </a:solidFill>
              </a:rPr>
              <a:t>air with 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tropical entry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3581400"/>
            <a:ext cx="2514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599906" y="3237706"/>
            <a:ext cx="6873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5029200" y="3582988"/>
            <a:ext cx="913606" cy="301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286500" y="3236912"/>
            <a:ext cx="6873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30988" y="3584576"/>
            <a:ext cx="912812" cy="301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199" y="4722812"/>
            <a:ext cx="2514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199" y="4951412"/>
            <a:ext cx="2514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57972" y="2738735"/>
            <a:ext cx="67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Tropical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pipe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7945" y="39763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Free Trop.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4674413"/>
            <a:ext cx="112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Boundary layer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2587" y="3747700"/>
            <a:ext cx="91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Tropopause</a:t>
            </a:r>
            <a:endParaRPr lang="en-US" sz="1200" dirty="0">
              <a:solidFill>
                <a:srgbClr val="3366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6127150" y="3550250"/>
            <a:ext cx="394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459488" y="2558142"/>
            <a:ext cx="573012" cy="795452"/>
          </a:xfrm>
          <a:custGeom>
            <a:avLst/>
            <a:gdLst>
              <a:gd name="connsiteX0" fmla="*/ 573012 w 573012"/>
              <a:gd name="connsiteY0" fmla="*/ 535215 h 1003906"/>
              <a:gd name="connsiteX1" fmla="*/ 137583 w 573012"/>
              <a:gd name="connsiteY1" fmla="*/ 54429 h 1003906"/>
              <a:gd name="connsiteX2" fmla="*/ 19655 w 573012"/>
              <a:gd name="connsiteY2" fmla="*/ 861787 h 1003906"/>
              <a:gd name="connsiteX3" fmla="*/ 19655 w 573012"/>
              <a:gd name="connsiteY3" fmla="*/ 907144 h 100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012" h="1003906">
                <a:moveTo>
                  <a:pt x="573012" y="535215"/>
                </a:moveTo>
                <a:cubicBezTo>
                  <a:pt x="401410" y="267607"/>
                  <a:pt x="229809" y="0"/>
                  <a:pt x="137583" y="54429"/>
                </a:cubicBezTo>
                <a:cubicBezTo>
                  <a:pt x="45357" y="108858"/>
                  <a:pt x="39310" y="719668"/>
                  <a:pt x="19655" y="861787"/>
                </a:cubicBezTo>
                <a:cubicBezTo>
                  <a:pt x="0" y="1003906"/>
                  <a:pt x="9827" y="955525"/>
                  <a:pt x="19655" y="9071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5479143" y="3276924"/>
            <a:ext cx="1588" cy="22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44769" y="320686"/>
            <a:ext cx="605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START-08 Data – GV flights in NH midlatitudes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06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Feb. 9, 2013, Color-coded by Latitude</a:t>
            </a:r>
            <a:endParaRPr lang="en-US" dirty="0"/>
          </a:p>
        </p:txBody>
      </p:sp>
      <p:pic>
        <p:nvPicPr>
          <p:cNvPr id="4" name="Content Placeholder 3" descr="N2OvsCH40209L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5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Feb. 9, 2013, Color-coded by Latitude</a:t>
            </a:r>
          </a:p>
        </p:txBody>
      </p:sp>
      <p:pic>
        <p:nvPicPr>
          <p:cNvPr id="4" name="Content Placeholder 3" descr="N2OvsSF60209L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50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Feb. 21, 2013; UCATS Methane</a:t>
            </a:r>
            <a:endParaRPr lang="en-US" dirty="0"/>
          </a:p>
        </p:txBody>
      </p:sp>
      <p:pic>
        <p:nvPicPr>
          <p:cNvPr id="4" name="Picture 3" descr="ThetavsLat0221UCATSCH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0662"/>
            <a:ext cx="8382107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Feb. 21, 2013, Color-coded by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4" name="Picture 3" descr="ThetavsLat0221N2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9" y="1474474"/>
            <a:ext cx="849292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Feb. </a:t>
            </a:r>
            <a:r>
              <a:rPr lang="en-US" dirty="0" smtClean="0"/>
              <a:t>21, </a:t>
            </a:r>
            <a:r>
              <a:rPr lang="en-US" dirty="0"/>
              <a:t>2013, Color-coded by Latitude</a:t>
            </a:r>
            <a:endParaRPr lang="en-US" dirty="0"/>
          </a:p>
        </p:txBody>
      </p:sp>
      <p:pic>
        <p:nvPicPr>
          <p:cNvPr id="4" name="Content Placeholder 3" descr="N2OvsSF60221L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269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Feb. 21, 2013, Color-coded by Latitude</a:t>
            </a:r>
            <a:endParaRPr lang="en-US" dirty="0"/>
          </a:p>
        </p:txBody>
      </p:sp>
      <p:pic>
        <p:nvPicPr>
          <p:cNvPr id="4" name="Content Placeholder 3" descr="N2OvsUCATSCH40221L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457200" y="15232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5421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March 1, </a:t>
            </a:r>
            <a:r>
              <a:rPr lang="en-US" dirty="0"/>
              <a:t>2013, Color-coded by Methane</a:t>
            </a:r>
          </a:p>
        </p:txBody>
      </p:sp>
      <p:pic>
        <p:nvPicPr>
          <p:cNvPr id="4" name="Picture 3" descr="ThetavsLat0301CH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" y="1487568"/>
            <a:ext cx="8467261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1, </a:t>
            </a:r>
            <a:r>
              <a:rPr lang="en-US" dirty="0"/>
              <a:t>2013, Color-coded by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4" name="Picture 3" descr="ThetavsLat0301N2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474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0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dayBacTraj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8" y="1118652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17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Where Do We Come From? </a:t>
            </a:r>
            <a:r>
              <a:rPr lang="en-US" sz="3600" dirty="0" smtClean="0"/>
              <a:t> What </a:t>
            </a:r>
            <a:r>
              <a:rPr lang="en-US" sz="3600" dirty="0"/>
              <a:t>Are We? </a:t>
            </a:r>
            <a:r>
              <a:rPr lang="en-US" sz="3600" dirty="0" smtClean="0"/>
              <a:t> Where </a:t>
            </a:r>
            <a:r>
              <a:rPr lang="en-US" sz="3600" dirty="0"/>
              <a:t>Are We Going</a:t>
            </a:r>
            <a:r>
              <a:rPr lang="en-US" sz="3600" dirty="0" smtClean="0"/>
              <a:t>? – P. Gauguin, 1897</a:t>
            </a:r>
            <a:endParaRPr lang="en-US" sz="3600" dirty="0"/>
          </a:p>
        </p:txBody>
      </p:sp>
      <p:pic>
        <p:nvPicPr>
          <p:cNvPr id="4" name="Content Placeholder 3" descr="paint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r="15907"/>
          <a:stretch>
            <a:fillRect/>
          </a:stretch>
        </p:blipFill>
        <p:spPr>
          <a:xfrm>
            <a:off x="457200" y="1506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5707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920"/>
            <a:ext cx="8229600" cy="4525963"/>
          </a:xfrm>
        </p:spPr>
        <p:txBody>
          <a:bodyPr/>
          <a:lstStyle/>
          <a:p>
            <a:r>
              <a:rPr lang="en-US" dirty="0" smtClean="0"/>
              <a:t>Tracer measurements along </a:t>
            </a:r>
            <a:r>
              <a:rPr lang="en-US" dirty="0" smtClean="0"/>
              <a:t>Global </a:t>
            </a:r>
            <a:r>
              <a:rPr lang="en-US" dirty="0" smtClean="0"/>
              <a:t>Hawk flight tracks show young and relatively uniform air in the TTL during ATTREX-2.</a:t>
            </a:r>
          </a:p>
          <a:p>
            <a:r>
              <a:rPr lang="en-US" dirty="0" smtClean="0"/>
              <a:t>Small variations in tracer mixing ratios indicate mixing in of extratropical air </a:t>
            </a:r>
            <a:r>
              <a:rPr lang="en-US" dirty="0" smtClean="0"/>
              <a:t>and </a:t>
            </a:r>
            <a:r>
              <a:rPr lang="en-US" dirty="0" smtClean="0"/>
              <a:t>the influence of interhemispheric gradients.</a:t>
            </a:r>
          </a:p>
          <a:p>
            <a:r>
              <a:rPr lang="en-US" dirty="0" smtClean="0"/>
              <a:t>Near future: Add in other tracers and PV</a:t>
            </a:r>
          </a:p>
          <a:p>
            <a:r>
              <a:rPr lang="en-US" dirty="0" smtClean="0"/>
              <a:t>Back trajectories from points along flight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2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0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vsLong_20111109ch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4" y="0"/>
            <a:ext cx="7632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85" y="274638"/>
            <a:ext cx="8750741" cy="587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Altitude vs. latitude, color-coded by methane, Nov. 9</a:t>
            </a:r>
            <a:endParaRPr lang="en-US" sz="2800" dirty="0"/>
          </a:p>
        </p:txBody>
      </p:sp>
      <p:pic>
        <p:nvPicPr>
          <p:cNvPr id="4" name="Picture 3" descr="AltvsLat_20111109ch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898"/>
            <a:ext cx="9144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55" y="274638"/>
            <a:ext cx="8552655" cy="459368"/>
          </a:xfrm>
        </p:spPr>
        <p:txBody>
          <a:bodyPr>
            <a:noAutofit/>
          </a:bodyPr>
          <a:lstStyle/>
          <a:p>
            <a:r>
              <a:rPr lang="en-US" sz="2800" dirty="0" smtClean="0"/>
              <a:t>Ozone vs. Methane, binned by theta, November 9, 2011</a:t>
            </a:r>
            <a:endParaRPr lang="en-US" sz="2800" dirty="0"/>
          </a:p>
        </p:txBody>
      </p:sp>
      <p:pic>
        <p:nvPicPr>
          <p:cNvPr id="4" name="Picture 3" descr="OzonevsCH4_20111109th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925"/>
            <a:ext cx="9144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Methane-N</a:t>
            </a:r>
            <a:r>
              <a:rPr lang="en-US" baseline="-25000" dirty="0" smtClean="0"/>
              <a:t>2</a:t>
            </a:r>
            <a:r>
              <a:rPr lang="en-US" dirty="0" smtClean="0"/>
              <a:t>O Correlation Plot</a:t>
            </a:r>
            <a:endParaRPr lang="en-US" dirty="0"/>
          </a:p>
        </p:txBody>
      </p:sp>
      <p:pic>
        <p:nvPicPr>
          <p:cNvPr id="4" name="Picture 3" descr="CH4vsN2O02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016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vs. N</a:t>
            </a:r>
            <a:r>
              <a:rPr lang="en-US" baseline="-25000" dirty="0" smtClean="0"/>
              <a:t>2</a:t>
            </a:r>
            <a:r>
              <a:rPr lang="en-US" dirty="0" smtClean="0"/>
              <a:t>O, February 14, 2013</a:t>
            </a:r>
            <a:endParaRPr lang="en-US" dirty="0"/>
          </a:p>
        </p:txBody>
      </p:sp>
      <p:pic>
        <p:nvPicPr>
          <p:cNvPr id="4" name="Picture 3" descr="SF6vsN2O02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360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UCATS CO data sorted by Ozone</a:t>
            </a:r>
            <a:endParaRPr lang="en-US" dirty="0"/>
          </a:p>
        </p:txBody>
      </p:sp>
      <p:pic>
        <p:nvPicPr>
          <p:cNvPr id="4" name="Picture 3" descr="COvsTime02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188"/>
            <a:ext cx="9144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parts of the TTL sampled along Global Hawk flight tracks during ATTREX</a:t>
            </a:r>
            <a:r>
              <a:rPr lang="en-US" dirty="0"/>
              <a:t>-2 </a:t>
            </a:r>
            <a:r>
              <a:rPr lang="en-US" dirty="0" smtClean="0"/>
              <a:t>had young </a:t>
            </a:r>
            <a:r>
              <a:rPr lang="en-US" dirty="0"/>
              <a:t>and relatively uniform </a:t>
            </a:r>
            <a:r>
              <a:rPr lang="en-US" dirty="0" smtClean="0"/>
              <a:t>air.</a:t>
            </a:r>
          </a:p>
          <a:p>
            <a:r>
              <a:rPr lang="en-US" dirty="0" smtClean="0"/>
              <a:t>Small variations in tracer mixing ratios show that there was some mixing in of extratropical or older air.</a:t>
            </a:r>
          </a:p>
        </p:txBody>
      </p:sp>
    </p:spTree>
    <p:extLst>
      <p:ext uri="{BB962C8B-B14F-4D97-AF65-F5344CB8AC3E}">
        <p14:creationId xmlns:p14="http://schemas.microsoft.com/office/powerpoint/2010/main" val="248234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373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Possible intrusions of extratropical air into </a:t>
            </a:r>
            <a:br>
              <a:rPr lang="en-US" sz="2800" dirty="0" smtClean="0"/>
            </a:br>
            <a:r>
              <a:rPr lang="en-US" sz="2800" dirty="0" smtClean="0"/>
              <a:t>the tropical tropopause region</a:t>
            </a:r>
            <a:endParaRPr lang="en-US" sz="2800" dirty="0"/>
          </a:p>
        </p:txBody>
      </p:sp>
      <p:pic>
        <p:nvPicPr>
          <p:cNvPr id="4" name="Picture 3" descr="ThetavsLat_20111109ch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5012"/>
            <a:ext cx="8343619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haneLatLay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4" y="199204"/>
            <a:ext cx="8569896" cy="63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9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Ozone</a:t>
            </a:r>
            <a:endParaRPr lang="en-US" sz="2800" dirty="0"/>
          </a:p>
        </p:txBody>
      </p:sp>
      <p:pic>
        <p:nvPicPr>
          <p:cNvPr id="4" name="Picture 3" descr="ThetavsLat_20111109o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58" y="923925"/>
            <a:ext cx="8480091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771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Variations in methane distribution on November 5</a:t>
            </a:r>
            <a:endParaRPr lang="en-US" sz="2800" dirty="0"/>
          </a:p>
        </p:txBody>
      </p:sp>
      <p:pic>
        <p:nvPicPr>
          <p:cNvPr id="4" name="Picture 3" descr="ThetavsLat_20111105ch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0" y="1040435"/>
            <a:ext cx="8544235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Temperature – Latitude Cross-section, February 9, 2013</a:t>
            </a:r>
            <a:endParaRPr lang="en-US" dirty="0"/>
          </a:p>
        </p:txBody>
      </p:sp>
      <p:pic>
        <p:nvPicPr>
          <p:cNvPr id="4" name="Picture 3" descr="ThetavsLat0209N2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" y="1487568"/>
            <a:ext cx="848009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Feb. 9, 2013, Color-coded by Methane</a:t>
            </a:r>
            <a:endParaRPr lang="en-US" dirty="0"/>
          </a:p>
        </p:txBody>
      </p:sp>
      <p:pic>
        <p:nvPicPr>
          <p:cNvPr id="4" name="Picture 3" descr="ThetavsLat0209CH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0" y="1487568"/>
            <a:ext cx="849292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5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567</Words>
  <Application>Microsoft Macintosh PowerPoint</Application>
  <PresentationFormat>On-screen Show (4:3)</PresentationFormat>
  <Paragraphs>57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Long-Lived Tracers and the Origin of Air in the Tropical Tropopause Layer during ATTREX</vt:lpstr>
      <vt:lpstr>Where Do We Come From?  What Are We?  Where Are We Going? – P. Gauguin, 1897</vt:lpstr>
      <vt:lpstr>Main Points</vt:lpstr>
      <vt:lpstr>Possible intrusions of extratropical air into  the tropical tropopause region</vt:lpstr>
      <vt:lpstr>PowerPoint Presentation</vt:lpstr>
      <vt:lpstr>Ozone</vt:lpstr>
      <vt:lpstr>Variations in methane distribution on November 5</vt:lpstr>
      <vt:lpstr>Potential Temperature – Latitude Cross-section, February 9, 2013</vt:lpstr>
      <vt:lpstr>Feb. 9, 2013, Color-coded by Methane</vt:lpstr>
      <vt:lpstr>PowerPoint Presentation</vt:lpstr>
      <vt:lpstr>Feb. 9, 2013, Color-coded by Latitude</vt:lpstr>
      <vt:lpstr>Feb. 9, 2013, Color-coded by Latitude</vt:lpstr>
      <vt:lpstr>Feb. 21, 2013; UCATS Methane</vt:lpstr>
      <vt:lpstr>Feb. 21, 2013, Color-coded by N2O</vt:lpstr>
      <vt:lpstr>Feb. 21, 2013, Color-coded by Latitude</vt:lpstr>
      <vt:lpstr>Feb. 21, 2013, Color-coded by Latitude</vt:lpstr>
      <vt:lpstr>March 1, 2013, Color-coded by Methane</vt:lpstr>
      <vt:lpstr>March 1, 2013, Color-coded by N2O</vt:lpstr>
      <vt:lpstr>PowerPoint Presentation</vt:lpstr>
      <vt:lpstr>Summary</vt:lpstr>
      <vt:lpstr>PowerPoint Presentation</vt:lpstr>
      <vt:lpstr>PowerPoint Presentation</vt:lpstr>
      <vt:lpstr>Altitude vs. latitude, color-coded by methane, Nov. 9</vt:lpstr>
      <vt:lpstr>Ozone vs. Methane, binned by theta, November 9, 2011</vt:lpstr>
      <vt:lpstr>Methane-N2O Correlation Plot</vt:lpstr>
      <vt:lpstr>SF6 vs. N2O, February 14, 2013</vt:lpstr>
      <vt:lpstr>UCATS CO data sorted by Ozone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nance</dc:creator>
  <cp:lastModifiedBy>nance</cp:lastModifiedBy>
  <cp:revision>42</cp:revision>
  <dcterms:created xsi:type="dcterms:W3CDTF">2012-06-11T05:36:05Z</dcterms:created>
  <dcterms:modified xsi:type="dcterms:W3CDTF">2013-10-24T21:14:17Z</dcterms:modified>
</cp:coreProperties>
</file>