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0" r:id="rId6"/>
    <p:sldId id="274" r:id="rId7"/>
    <p:sldId id="284" r:id="rId8"/>
    <p:sldId id="278" r:id="rId9"/>
    <p:sldId id="260" r:id="rId10"/>
    <p:sldId id="267" r:id="rId11"/>
    <p:sldId id="282" r:id="rId12"/>
    <p:sldId id="261" r:id="rId13"/>
    <p:sldId id="263" r:id="rId14"/>
    <p:sldId id="283" r:id="rId15"/>
    <p:sldId id="272" r:id="rId16"/>
    <p:sldId id="273" r:id="rId17"/>
    <p:sldId id="268" r:id="rId18"/>
    <p:sldId id="27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24" autoAdjust="0"/>
  </p:normalViewPr>
  <p:slideViewPr>
    <p:cSldViewPr snapToGrid="0" snapToObjects="1">
      <p:cViewPr>
        <p:scale>
          <a:sx n="99" d="100"/>
          <a:sy n="99" d="100"/>
        </p:scale>
        <p:origin x="-7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93BB-C40A-6E46-94C5-F058494B6E9B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24375-A4A4-8D44-8604-3F899573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1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4375-A4A4-8D44-8604-3F89957315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4375-A4A4-8D44-8604-3F89957315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A6FD-2363-1248-A2EC-8B5B3A2D13E7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68DB-754A-FD4B-98C9-902D97F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488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Dehydration Patterns During ATTREX 2013 Deployment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786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M. Schoeberl, STC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L.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Pfister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NASA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Screen Shot 2013-10-22 at 4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" y="5104064"/>
            <a:ext cx="1414585" cy="1676968"/>
          </a:xfrm>
          <a:prstGeom prst="rect">
            <a:avLst/>
          </a:prstGeom>
        </p:spPr>
      </p:pic>
      <p:pic>
        <p:nvPicPr>
          <p:cNvPr id="5" name="Picture 4" descr="Screen Shot 2013-10-22 at 4.3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69" y="5104064"/>
            <a:ext cx="1366715" cy="1572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384" y="461288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Dear Leader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1473" y="4580621"/>
            <a:ext cx="155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Typical Minion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Water Vapor from Model </a:t>
            </a:r>
            <a:r>
              <a:rPr lang="en-US" smtClean="0">
                <a:solidFill>
                  <a:srgbClr val="FFFFFF"/>
                </a:solidFill>
              </a:rPr>
              <a:t>after Dehydration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09-22 at 9.0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510"/>
            <a:ext cx="9144000" cy="469093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31895" y="2586386"/>
            <a:ext cx="7130629" cy="2893225"/>
            <a:chOff x="731895" y="2586386"/>
            <a:chExt cx="7130629" cy="2893225"/>
          </a:xfrm>
        </p:grpSpPr>
        <p:sp>
          <p:nvSpPr>
            <p:cNvPr id="5" name="TextBox 4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0949" y="2847996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63" y="2842866"/>
            <a:ext cx="6887506" cy="2756245"/>
            <a:chOff x="441963" y="3077117"/>
            <a:chExt cx="6887506" cy="2756245"/>
          </a:xfrm>
        </p:grpSpPr>
        <p:sp>
          <p:nvSpPr>
            <p:cNvPr id="18" name="Bent Arrow 17"/>
            <p:cNvSpPr/>
            <p:nvPr/>
          </p:nvSpPr>
          <p:spPr>
            <a:xfrm rot="10800000" flipH="1">
              <a:off x="4359196" y="3077117"/>
              <a:ext cx="1225418" cy="1472280"/>
            </a:xfrm>
            <a:prstGeom prst="bentArrow">
              <a:avLst>
                <a:gd name="adj1" fmla="val 25000"/>
                <a:gd name="adj2" fmla="val 26191"/>
                <a:gd name="adj3" fmla="val 25000"/>
                <a:gd name="adj4" fmla="val 43750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U-Turn Arrow 18"/>
            <p:cNvSpPr/>
            <p:nvPr/>
          </p:nvSpPr>
          <p:spPr>
            <a:xfrm flipH="1">
              <a:off x="2356506" y="4748411"/>
              <a:ext cx="1157453" cy="1084951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0800000" flipH="1" flipV="1">
              <a:off x="4044136" y="4367787"/>
              <a:ext cx="1540478" cy="965400"/>
            </a:xfrm>
            <a:prstGeom prst="bentArrow">
              <a:avLst>
                <a:gd name="adj1" fmla="val 13506"/>
                <a:gd name="adj2" fmla="val 24914"/>
                <a:gd name="adj3" fmla="val 25000"/>
                <a:gd name="adj4" fmla="val 33688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U-Turn Arrow 20"/>
            <p:cNvSpPr/>
            <p:nvPr/>
          </p:nvSpPr>
          <p:spPr>
            <a:xfrm flipH="1">
              <a:off x="6569248" y="4636554"/>
              <a:ext cx="760221" cy="944019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flipH="1" flipV="1">
              <a:off x="6343516" y="3279869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flipH="1" flipV="1">
              <a:off x="441963" y="3375620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8128000" y="4449461"/>
            <a:ext cx="225778" cy="584776"/>
          </a:xfrm>
          <a:prstGeom prst="downArrow">
            <a:avLst/>
          </a:prstGeom>
          <a:solidFill>
            <a:srgbClr val="FF66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10800000">
            <a:off x="3700212" y="2847996"/>
            <a:ext cx="687843" cy="12855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0875" y="1178075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2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9-22 at 4.1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763"/>
            <a:ext cx="9144000" cy="3054160"/>
          </a:xfrm>
          <a:prstGeom prst="rect">
            <a:avLst/>
          </a:prstGeom>
        </p:spPr>
      </p:pic>
      <p:pic>
        <p:nvPicPr>
          <p:cNvPr id="4" name="Picture 3" descr="Screen Shot 2013-10-08 at 9.30.5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111969" y="3875412"/>
            <a:ext cx="9032031" cy="29825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1969" y="598896"/>
            <a:ext cx="8953877" cy="3172027"/>
            <a:chOff x="-62249" y="803520"/>
            <a:chExt cx="8953877" cy="3172027"/>
          </a:xfrm>
        </p:grpSpPr>
        <p:pic>
          <p:nvPicPr>
            <p:cNvPr id="6" name="Picture 5" descr="Screen Shot 2013-10-22 at 3.27.0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249" y="803520"/>
              <a:ext cx="8953877" cy="317202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09671" y="1163376"/>
              <a:ext cx="30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Model Clouds No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94747" y="4127149"/>
            <a:ext cx="28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Cloud Freq.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8905" y="6165520"/>
            <a:ext cx="36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OD &lt; 0.2, P&lt;150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Screen Shot 2013-10-06 at 5.08.0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3409" b="5611"/>
          <a:stretch/>
        </p:blipFill>
        <p:spPr>
          <a:xfrm>
            <a:off x="0" y="3685973"/>
            <a:ext cx="8962676" cy="317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" y="20377"/>
            <a:ext cx="8229600" cy="7831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Does Dehydration make a Difference?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Look at CO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09-22 at 9.0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63"/>
            <a:ext cx="9144000" cy="46855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932" y="316971"/>
            <a:ext cx="8163408" cy="6583362"/>
            <a:chOff x="247650" y="2031999"/>
            <a:chExt cx="8909050" cy="4375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50435"/>
            <a:stretch/>
          </p:blipFill>
          <p:spPr>
            <a:xfrm>
              <a:off x="247650" y="2031999"/>
              <a:ext cx="4337050" cy="43751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8404"/>
            <a:stretch/>
          </p:blipFill>
          <p:spPr>
            <a:xfrm>
              <a:off x="4641850" y="2031999"/>
              <a:ext cx="4514850" cy="43751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7200" y="615245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Approximate fire locations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804333" y="3598333"/>
            <a:ext cx="989130" cy="2554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709333" y="2688827"/>
            <a:ext cx="3273778" cy="1137367"/>
          </a:xfrm>
          <a:custGeom>
            <a:avLst/>
            <a:gdLst>
              <a:gd name="connsiteX0" fmla="*/ 0 w 3273778"/>
              <a:gd name="connsiteY0" fmla="*/ 359173 h 1137367"/>
              <a:gd name="connsiteX1" fmla="*/ 451556 w 3273778"/>
              <a:gd name="connsiteY1" fmla="*/ 62840 h 1137367"/>
              <a:gd name="connsiteX2" fmla="*/ 917223 w 3273778"/>
              <a:gd name="connsiteY2" fmla="*/ 6395 h 1137367"/>
              <a:gd name="connsiteX3" fmla="*/ 1608667 w 3273778"/>
              <a:gd name="connsiteY3" fmla="*/ 161617 h 1137367"/>
              <a:gd name="connsiteX4" fmla="*/ 1806223 w 3273778"/>
              <a:gd name="connsiteY4" fmla="*/ 881284 h 1137367"/>
              <a:gd name="connsiteX5" fmla="*/ 2003778 w 3273778"/>
              <a:gd name="connsiteY5" fmla="*/ 1064729 h 1137367"/>
              <a:gd name="connsiteX6" fmla="*/ 2525889 w 3273778"/>
              <a:gd name="connsiteY6" fmla="*/ 1135284 h 1137367"/>
              <a:gd name="connsiteX7" fmla="*/ 2977445 w 3273778"/>
              <a:gd name="connsiteY7" fmla="*/ 994173 h 1137367"/>
              <a:gd name="connsiteX8" fmla="*/ 3273778 w 3273778"/>
              <a:gd name="connsiteY8" fmla="*/ 655506 h 113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778" h="1137367">
                <a:moveTo>
                  <a:pt x="0" y="359173"/>
                </a:moveTo>
                <a:cubicBezTo>
                  <a:pt x="149343" y="240404"/>
                  <a:pt x="298686" y="121636"/>
                  <a:pt x="451556" y="62840"/>
                </a:cubicBezTo>
                <a:cubicBezTo>
                  <a:pt x="604426" y="4044"/>
                  <a:pt x="724371" y="-10068"/>
                  <a:pt x="917223" y="6395"/>
                </a:cubicBezTo>
                <a:cubicBezTo>
                  <a:pt x="1110075" y="22858"/>
                  <a:pt x="1460500" y="15802"/>
                  <a:pt x="1608667" y="161617"/>
                </a:cubicBezTo>
                <a:cubicBezTo>
                  <a:pt x="1756834" y="307432"/>
                  <a:pt x="1740371" y="730765"/>
                  <a:pt x="1806223" y="881284"/>
                </a:cubicBezTo>
                <a:cubicBezTo>
                  <a:pt x="1872075" y="1031803"/>
                  <a:pt x="1883834" y="1022396"/>
                  <a:pt x="2003778" y="1064729"/>
                </a:cubicBezTo>
                <a:cubicBezTo>
                  <a:pt x="2123722" y="1107062"/>
                  <a:pt x="2363611" y="1147043"/>
                  <a:pt x="2525889" y="1135284"/>
                </a:cubicBezTo>
                <a:cubicBezTo>
                  <a:pt x="2688167" y="1123525"/>
                  <a:pt x="2852797" y="1074136"/>
                  <a:pt x="2977445" y="994173"/>
                </a:cubicBezTo>
                <a:cubicBezTo>
                  <a:pt x="3102093" y="914210"/>
                  <a:pt x="3273778" y="655506"/>
                  <a:pt x="3273778" y="655506"/>
                </a:cubicBezTo>
              </a:path>
            </a:pathLst>
          </a:custGeom>
          <a:ln w="44450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5556" y="2977444"/>
            <a:ext cx="1145715" cy="609483"/>
          </a:xfrm>
          <a:custGeom>
            <a:avLst/>
            <a:gdLst>
              <a:gd name="connsiteX0" fmla="*/ 1143000 w 1145715"/>
              <a:gd name="connsiteY0" fmla="*/ 0 h 609483"/>
              <a:gd name="connsiteX1" fmla="*/ 1100666 w 1145715"/>
              <a:gd name="connsiteY1" fmla="*/ 366889 h 609483"/>
              <a:gd name="connsiteX2" fmla="*/ 832555 w 1145715"/>
              <a:gd name="connsiteY2" fmla="*/ 592667 h 609483"/>
              <a:gd name="connsiteX3" fmla="*/ 155222 w 1145715"/>
              <a:gd name="connsiteY3" fmla="*/ 550334 h 609483"/>
              <a:gd name="connsiteX4" fmla="*/ 0 w 1145715"/>
              <a:gd name="connsiteY4" fmla="*/ 211667 h 6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715" h="609483">
                <a:moveTo>
                  <a:pt x="1143000" y="0"/>
                </a:moveTo>
                <a:cubicBezTo>
                  <a:pt x="1147703" y="134055"/>
                  <a:pt x="1152407" y="268111"/>
                  <a:pt x="1100666" y="366889"/>
                </a:cubicBezTo>
                <a:cubicBezTo>
                  <a:pt x="1048925" y="465667"/>
                  <a:pt x="990129" y="562093"/>
                  <a:pt x="832555" y="592667"/>
                </a:cubicBezTo>
                <a:cubicBezTo>
                  <a:pt x="674981" y="623241"/>
                  <a:pt x="293981" y="613834"/>
                  <a:pt x="155222" y="550334"/>
                </a:cubicBezTo>
                <a:cubicBezTo>
                  <a:pt x="16463" y="486834"/>
                  <a:pt x="8231" y="349250"/>
                  <a:pt x="0" y="211667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3283" y="1149853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4391271" y="2802498"/>
            <a:ext cx="1225418" cy="1122403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3698899" y="2785203"/>
            <a:ext cx="687843" cy="9800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164"/>
          </a:xfrm>
        </p:spPr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915"/>
            <a:ext cx="8229600" cy="510677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Predicted </a:t>
            </a:r>
            <a:r>
              <a:rPr lang="en-US" sz="2400" dirty="0" smtClean="0"/>
              <a:t>and observed large scale clouds generally agree with CALIPSO and MODIS</a:t>
            </a:r>
          </a:p>
          <a:p>
            <a:pPr lvl="1"/>
            <a:r>
              <a:rPr lang="en-US" sz="2000" dirty="0" smtClean="0"/>
              <a:t>Differences provide insights into possible model issues and sources of water…</a:t>
            </a:r>
            <a:endParaRPr lang="en-US" sz="2000" dirty="0"/>
          </a:p>
          <a:p>
            <a:pPr lvl="1"/>
            <a:r>
              <a:rPr lang="en-US" sz="2000" dirty="0" smtClean="0"/>
              <a:t>Cloud deficit over Indonesia in both MERRA and </a:t>
            </a:r>
            <a:r>
              <a:rPr lang="en-US" sz="2000" dirty="0" err="1" smtClean="0"/>
              <a:t>Traj</a:t>
            </a:r>
            <a:r>
              <a:rPr lang="en-US" sz="2000" dirty="0" smtClean="0"/>
              <a:t> model  likely due to lack of convection in </a:t>
            </a:r>
            <a:r>
              <a:rPr lang="en-US" sz="2000" dirty="0" err="1" smtClean="0"/>
              <a:t>Traj</a:t>
            </a:r>
            <a:r>
              <a:rPr lang="en-US" sz="2000" dirty="0" smtClean="0"/>
              <a:t> model, misplaced convection in MERRA</a:t>
            </a:r>
            <a:endParaRPr lang="en-US" sz="2000" dirty="0" smtClean="0"/>
          </a:p>
          <a:p>
            <a:r>
              <a:rPr lang="en-US" sz="2400" dirty="0" smtClean="0"/>
              <a:t>Important </a:t>
            </a:r>
            <a:r>
              <a:rPr lang="en-US" sz="2400" dirty="0" smtClean="0"/>
              <a:t>processing zone southwest of Hawaii – air from outside cold pool moves inward and is processed by NE sector of cold </a:t>
            </a:r>
            <a:r>
              <a:rPr lang="en-US" sz="2400" dirty="0" smtClean="0"/>
              <a:t>zone. The circulation then splits – some air moves eastward to SA and some westward back around the cold pool.</a:t>
            </a:r>
          </a:p>
          <a:p>
            <a:pPr lvl="1"/>
            <a:r>
              <a:rPr lang="en-US" sz="2000" dirty="0" smtClean="0"/>
              <a:t>Dehydration creates cloud free region in West Pacific</a:t>
            </a:r>
          </a:p>
          <a:p>
            <a:pPr lvl="1"/>
            <a:r>
              <a:rPr lang="en-US" sz="2000" dirty="0" smtClean="0"/>
              <a:t>CO builds up in center of cold pool</a:t>
            </a:r>
            <a:endParaRPr lang="en-US" sz="2000" dirty="0" smtClean="0"/>
          </a:p>
          <a:p>
            <a:r>
              <a:rPr lang="en-US" sz="2400" dirty="0" smtClean="0"/>
              <a:t>Other processing regions include zones over Australia, Africa and Central/South America</a:t>
            </a:r>
          </a:p>
          <a:p>
            <a:r>
              <a:rPr lang="en-US" sz="2400" dirty="0" smtClean="0"/>
              <a:t>Model is trying to dehydrate air more aggressively than is </a:t>
            </a:r>
            <a:r>
              <a:rPr lang="en-US" sz="2400" dirty="0" smtClean="0"/>
              <a:t>observed – produces fields too dry compared to MLS</a:t>
            </a:r>
            <a:endParaRPr lang="en-US" sz="2400" dirty="0" smtClean="0"/>
          </a:p>
          <a:p>
            <a:pPr lvl="1"/>
            <a:r>
              <a:rPr lang="en-US" sz="2000" dirty="0" smtClean="0"/>
              <a:t>Instantaneous dehydration </a:t>
            </a:r>
            <a:r>
              <a:rPr lang="en-US" sz="2000" dirty="0" smtClean="0"/>
              <a:t>over </a:t>
            </a:r>
            <a:r>
              <a:rPr lang="en-US" sz="2000" dirty="0" smtClean="0"/>
              <a:t>estimates </a:t>
            </a:r>
            <a:r>
              <a:rPr lang="en-US" sz="2000" dirty="0" smtClean="0"/>
              <a:t>the change in </a:t>
            </a:r>
            <a:r>
              <a:rPr lang="en-US" sz="2000" dirty="0" smtClean="0"/>
              <a:t>water (Surprise!!!)</a:t>
            </a:r>
            <a:endParaRPr lang="en-US" sz="2000" dirty="0" smtClean="0"/>
          </a:p>
          <a:p>
            <a:pPr lvl="1"/>
            <a:r>
              <a:rPr lang="en-US" sz="2000" dirty="0" smtClean="0"/>
              <a:t>No dehydration - better cloud agreement except over SA</a:t>
            </a:r>
          </a:p>
          <a:p>
            <a:pPr lvl="1"/>
            <a:r>
              <a:rPr lang="en-US" sz="2000" dirty="0" smtClean="0"/>
              <a:t>If RH trigger set to higher than 110% then too few clouds -  can clouds be used as a test?</a:t>
            </a: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988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8 at 9.30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111969" y="3875412"/>
            <a:ext cx="9032031" cy="2982588"/>
          </a:xfrm>
          <a:prstGeom prst="rect">
            <a:avLst/>
          </a:prstGeom>
        </p:spPr>
      </p:pic>
      <p:pic>
        <p:nvPicPr>
          <p:cNvPr id="3" name="Picture 2" descr="Screen Shot 2013-09-22 at 4.1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455"/>
            <a:ext cx="9144000" cy="2942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" y="203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Hypothesis Testing for Guam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9671" y="1163376"/>
            <a:ext cx="113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9670" y="3875412"/>
            <a:ext cx="28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Cloud Freq.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8905" y="6165520"/>
            <a:ext cx="36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OD &lt; 0.2, P&lt;150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4333776" y="1761860"/>
            <a:ext cx="1225418" cy="1122403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3641404" y="1744565"/>
            <a:ext cx="687843" cy="9800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3345" y="2170446"/>
            <a:ext cx="513171" cy="4925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53345" y="1582883"/>
            <a:ext cx="513171" cy="4925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41404" y="2416741"/>
            <a:ext cx="513171" cy="4925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46119" y="2197129"/>
            <a:ext cx="513171" cy="4925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66516" y="1398217"/>
            <a:ext cx="762731" cy="2268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29247" y="936552"/>
            <a:ext cx="4138014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Air here should be convectively moistened and have high CO, thick cirrus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60231" y="2397258"/>
            <a:ext cx="1524587" cy="512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67019" y="3115176"/>
            <a:ext cx="2965091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Air here should be processed, amorphous thin +thick cirrus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 flipV="1">
            <a:off x="4154575" y="2868882"/>
            <a:ext cx="712444" cy="5694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345" y="2909330"/>
            <a:ext cx="339805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Air here should be convectively moistened and have low CO, thick cirrus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0988" y="1797093"/>
            <a:ext cx="2190581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Air here should be processed</a:t>
            </a:r>
          </a:p>
        </p:txBody>
      </p:sp>
      <p:cxnSp>
        <p:nvCxnSpPr>
          <p:cNvPr id="33" name="Straight Arrow Connector 32"/>
          <p:cNvCxnSpPr>
            <a:endCxn id="19" idx="6"/>
          </p:cNvCxnSpPr>
          <p:nvPr/>
        </p:nvCxnSpPr>
        <p:spPr>
          <a:xfrm flipH="1">
            <a:off x="5359290" y="2170446"/>
            <a:ext cx="791698" cy="27297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682767" y="1625041"/>
            <a:ext cx="513171" cy="4925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7-25 at 2.4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4" y="0"/>
            <a:ext cx="4600123" cy="3394541"/>
          </a:xfrm>
          <a:prstGeom prst="rect">
            <a:avLst/>
          </a:prstGeom>
        </p:spPr>
      </p:pic>
      <p:pic>
        <p:nvPicPr>
          <p:cNvPr id="6" name="Picture 5" descr="Screen Shot 2013-07-25 at 2.44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3" r="7136" b="26556"/>
          <a:stretch/>
        </p:blipFill>
        <p:spPr>
          <a:xfrm>
            <a:off x="4514766" y="3763874"/>
            <a:ext cx="4298883" cy="2752589"/>
          </a:xfrm>
          <a:prstGeom prst="rect">
            <a:avLst/>
          </a:prstGeom>
        </p:spPr>
      </p:pic>
      <p:pic>
        <p:nvPicPr>
          <p:cNvPr id="7" name="Picture 6" descr="Screen Shot 2013-07-25 at 2.44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542"/>
            <a:ext cx="4629526" cy="3432072"/>
          </a:xfrm>
          <a:prstGeom prst="rect">
            <a:avLst/>
          </a:prstGeom>
        </p:spPr>
      </p:pic>
      <p:pic>
        <p:nvPicPr>
          <p:cNvPr id="9" name="Picture 8" descr="Screen Shot 2013-07-25 at 2.42.5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 r="7136" b="29387"/>
          <a:stretch/>
        </p:blipFill>
        <p:spPr>
          <a:xfrm>
            <a:off x="4514766" y="405781"/>
            <a:ext cx="4298883" cy="272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9007" y="36449"/>
            <a:ext cx="657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Schoeberl-</a:t>
            </a:r>
            <a:r>
              <a:rPr lang="en-US" dirty="0" err="1" smtClean="0">
                <a:solidFill>
                  <a:schemeClr val="bg1"/>
                </a:solidFill>
              </a:rPr>
              <a:t>Dessler</a:t>
            </a:r>
            <a:r>
              <a:rPr lang="en-US" dirty="0" smtClean="0">
                <a:solidFill>
                  <a:schemeClr val="bg1"/>
                </a:solidFill>
              </a:rPr>
              <a:t> Trajectory Model </a:t>
            </a:r>
            <a:r>
              <a:rPr lang="en-US" dirty="0" smtClean="0">
                <a:solidFill>
                  <a:schemeClr val="bg1"/>
                </a:solidFill>
              </a:rPr>
              <a:t>January 2005; MERRA dynamics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4907" y="6256091"/>
            <a:ext cx="37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Cloud Frequency (HIRDLS)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3047" y="2761068"/>
            <a:ext cx="369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Cloud </a:t>
            </a:r>
            <a:r>
              <a:rPr lang="en-US" dirty="0" smtClean="0">
                <a:solidFill>
                  <a:schemeClr val="bg1"/>
                </a:solidFill>
              </a:rPr>
              <a:t>Frequency (Model)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915" y="2761068"/>
            <a:ext cx="369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Cloud </a:t>
            </a:r>
            <a:r>
              <a:rPr lang="en-US" dirty="0" smtClean="0">
                <a:solidFill>
                  <a:schemeClr val="bg1"/>
                </a:solidFill>
              </a:rPr>
              <a:t>Frequency (Model)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915" y="6256091"/>
            <a:ext cx="37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Normalized Cloud Frequency (HIRDLS)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2635" y="339454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HIRDLS January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6915" y="1570882"/>
            <a:ext cx="3847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3495" y="4990389"/>
            <a:ext cx="3847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81976" y="1035635"/>
            <a:ext cx="357561" cy="3205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3196" y="4344256"/>
            <a:ext cx="357561" cy="3205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915" y="5955170"/>
            <a:ext cx="43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(HIRDLS Data from Steve </a:t>
            </a:r>
            <a:r>
              <a:rPr lang="en-US" dirty="0" smtClean="0">
                <a:solidFill>
                  <a:srgbClr val="FF0000"/>
                </a:solidFill>
              </a:rPr>
              <a:t>Massie, thank you!)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28 at 9.4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4" y="4812316"/>
            <a:ext cx="4581960" cy="1894991"/>
          </a:xfrm>
          <a:prstGeom prst="rect">
            <a:avLst/>
          </a:prstGeom>
        </p:spPr>
      </p:pic>
      <p:pic>
        <p:nvPicPr>
          <p:cNvPr id="5" name="Picture 4" descr="Screen Shot 2013-07-28 at 9.46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0513"/>
            <a:ext cx="4562039" cy="1951427"/>
          </a:xfrm>
          <a:prstGeom prst="rect">
            <a:avLst/>
          </a:prstGeom>
        </p:spPr>
      </p:pic>
      <p:pic>
        <p:nvPicPr>
          <p:cNvPr id="6" name="Picture 5" descr="Screen Shot 2013-07-28 at 9.4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9" y="939566"/>
            <a:ext cx="4308672" cy="1833562"/>
          </a:xfrm>
          <a:prstGeom prst="rect">
            <a:avLst/>
          </a:prstGeom>
        </p:spPr>
      </p:pic>
      <p:pic>
        <p:nvPicPr>
          <p:cNvPr id="7" name="Picture 6" descr="Screen Shot 2013-07-28 at 9.46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908"/>
            <a:ext cx="4422587" cy="1849934"/>
          </a:xfrm>
          <a:prstGeom prst="rect">
            <a:avLst/>
          </a:prstGeom>
        </p:spPr>
      </p:pic>
      <p:pic>
        <p:nvPicPr>
          <p:cNvPr id="8" name="Picture 7" descr="Screen Shot 2013-07-28 at 9.46.4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1" y="2871175"/>
            <a:ext cx="4567363" cy="1884857"/>
          </a:xfrm>
          <a:prstGeom prst="rect">
            <a:avLst/>
          </a:prstGeom>
        </p:spPr>
      </p:pic>
      <p:pic>
        <p:nvPicPr>
          <p:cNvPr id="9" name="Picture 8" descr="Screen Shot 2013-07-28 at 9.46.0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" y="946876"/>
            <a:ext cx="4264767" cy="1776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8177" y="196208"/>
            <a:ext cx="272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MERRA Jan. 2005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69" y="689591"/>
            <a:ext cx="270657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Zonal Mean Cloud Fraction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272" y="719428"/>
            <a:ext cx="3554053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Integrated Cloud Fraction &gt; 150 hPa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511" y="1098411"/>
            <a:ext cx="1107996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All Clouds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11" y="3043701"/>
            <a:ext cx="123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Scale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511" y="5005412"/>
            <a:ext cx="649712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Anvil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6277" y="4469462"/>
            <a:ext cx="524467" cy="286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99805" y="6547600"/>
            <a:ext cx="524467" cy="286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15175" y="6666252"/>
            <a:ext cx="377271" cy="153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6730" y="4703661"/>
            <a:ext cx="377271" cy="153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65345" y="2652219"/>
            <a:ext cx="268921" cy="143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15176" y="2659627"/>
            <a:ext cx="268921" cy="143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6915" y="2088700"/>
            <a:ext cx="3234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9705" y="4016476"/>
            <a:ext cx="3377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3028" y="6026100"/>
            <a:ext cx="3490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09-22 at 10.1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025"/>
            <a:ext cx="9144000" cy="4708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 Difference (no </a:t>
            </a:r>
            <a:r>
              <a:rPr lang="en-US" dirty="0" err="1" smtClean="0">
                <a:solidFill>
                  <a:srgbClr val="FFFFFF"/>
                </a:solidFill>
              </a:rPr>
              <a:t>deh</a:t>
            </a:r>
            <a:r>
              <a:rPr lang="en-US" dirty="0" smtClean="0">
                <a:solidFill>
                  <a:srgbClr val="FFFFFF"/>
                </a:solidFill>
              </a:rPr>
              <a:t> – </a:t>
            </a:r>
            <a:r>
              <a:rPr lang="en-US" dirty="0" err="1" smtClean="0">
                <a:solidFill>
                  <a:srgbClr val="FFFFFF"/>
                </a:solidFill>
              </a:rPr>
              <a:t>deh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895" y="2586386"/>
            <a:ext cx="7130629" cy="2893225"/>
            <a:chOff x="731895" y="2586386"/>
            <a:chExt cx="7130629" cy="2893225"/>
          </a:xfrm>
        </p:grpSpPr>
        <p:sp>
          <p:nvSpPr>
            <p:cNvPr id="5" name="TextBox 4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0949" y="2847996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63" y="2842866"/>
            <a:ext cx="6887506" cy="2756245"/>
            <a:chOff x="441963" y="3077117"/>
            <a:chExt cx="6887506" cy="2756245"/>
          </a:xfrm>
        </p:grpSpPr>
        <p:sp>
          <p:nvSpPr>
            <p:cNvPr id="18" name="Bent Arrow 17"/>
            <p:cNvSpPr/>
            <p:nvPr/>
          </p:nvSpPr>
          <p:spPr>
            <a:xfrm rot="10800000" flipH="1">
              <a:off x="4359196" y="3077117"/>
              <a:ext cx="1225418" cy="1472280"/>
            </a:xfrm>
            <a:prstGeom prst="bentArrow">
              <a:avLst>
                <a:gd name="adj1" fmla="val 25000"/>
                <a:gd name="adj2" fmla="val 26191"/>
                <a:gd name="adj3" fmla="val 25000"/>
                <a:gd name="adj4" fmla="val 43750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U-Turn Arrow 18"/>
            <p:cNvSpPr/>
            <p:nvPr/>
          </p:nvSpPr>
          <p:spPr>
            <a:xfrm flipH="1">
              <a:off x="2356506" y="4748411"/>
              <a:ext cx="1157453" cy="1084951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0800000" flipH="1" flipV="1">
              <a:off x="4044136" y="4367787"/>
              <a:ext cx="1540478" cy="965400"/>
            </a:xfrm>
            <a:prstGeom prst="bentArrow">
              <a:avLst>
                <a:gd name="adj1" fmla="val 13506"/>
                <a:gd name="adj2" fmla="val 24914"/>
                <a:gd name="adj3" fmla="val 25000"/>
                <a:gd name="adj4" fmla="val 33688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U-Turn Arrow 20"/>
            <p:cNvSpPr/>
            <p:nvPr/>
          </p:nvSpPr>
          <p:spPr>
            <a:xfrm flipH="1">
              <a:off x="6569248" y="4636554"/>
              <a:ext cx="760221" cy="944019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flipH="1" flipV="1">
              <a:off x="6343516" y="3279869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flipH="1" flipV="1">
              <a:off x="441963" y="3375620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8128000" y="4449461"/>
            <a:ext cx="225778" cy="584776"/>
          </a:xfrm>
          <a:prstGeom prst="downArrow">
            <a:avLst/>
          </a:prstGeom>
          <a:solidFill>
            <a:srgbClr val="FF66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10800000">
            <a:off x="3700212" y="2847996"/>
            <a:ext cx="687843" cy="12855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5336" y="1250415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4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06 at 5.08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3409" b="5611"/>
          <a:stretch/>
        </p:blipFill>
        <p:spPr>
          <a:xfrm>
            <a:off x="50320" y="3723355"/>
            <a:ext cx="8962676" cy="3085579"/>
          </a:xfrm>
          <a:prstGeom prst="rect">
            <a:avLst/>
          </a:prstGeom>
        </p:spPr>
      </p:pic>
      <p:pic>
        <p:nvPicPr>
          <p:cNvPr id="3" name="Picture 2" descr="Screen Shot 2013-09-22 at 4.1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455"/>
            <a:ext cx="9144000" cy="278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" y="2037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Traj</a:t>
            </a:r>
            <a:r>
              <a:rPr lang="en-US" dirty="0" smtClean="0">
                <a:solidFill>
                  <a:srgbClr val="FFFFFF"/>
                </a:solidFill>
              </a:rPr>
              <a:t>. Model Clouds and MERRA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9671" y="1163376"/>
            <a:ext cx="113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Model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561983" y="4643621"/>
            <a:ext cx="590454" cy="2633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52437" y="4426376"/>
            <a:ext cx="2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Traj</a:t>
            </a:r>
            <a:r>
              <a:rPr lang="en-US" dirty="0" smtClean="0">
                <a:solidFill>
                  <a:srgbClr val="FFFFFF"/>
                </a:solidFill>
              </a:rPr>
              <a:t> &amp; MERRA agree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0800" y="5331113"/>
            <a:ext cx="349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MERRA shows this zone dominated </a:t>
            </a:r>
          </a:p>
          <a:p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y convection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 flipV="1">
            <a:off x="3292026" y="5486401"/>
            <a:ext cx="1138774" cy="16787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838" y="4042590"/>
            <a:ext cx="461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MERRA Large Scale </a:t>
            </a:r>
            <a:r>
              <a:rPr lang="en-US" sz="2000" dirty="0" smtClean="0">
                <a:solidFill>
                  <a:srgbClr val="FFFFFF"/>
                </a:solidFill>
              </a:rPr>
              <a:t>Clouds (no convection)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3-09-22 at 4.09.57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016"/>
            <a:ext cx="9094680" cy="46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GFS Reanalysis Climatology  </a:t>
            </a:r>
            <a:r>
              <a:rPr lang="en-US" sz="3200" dirty="0" smtClean="0">
                <a:solidFill>
                  <a:schemeClr val="bg1"/>
                </a:solidFill>
              </a:rPr>
              <a:t>(Jan 3- March 12)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0673" y="2586386"/>
            <a:ext cx="7031851" cy="2893225"/>
            <a:chOff x="830673" y="2586386"/>
            <a:chExt cx="7031851" cy="2893225"/>
          </a:xfrm>
        </p:grpSpPr>
        <p:sp>
          <p:nvSpPr>
            <p:cNvPr id="5" name="TextBox 4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67" y="2681234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673" y="3215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5872" y="1275620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380K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0743" y="6377001"/>
            <a:ext cx="61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380 and 375 are similar; the cold pool is slightly smaller at 380K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35256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Temperatures and winds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0949" y="1549559"/>
            <a:ext cx="1553539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877840" y="3774806"/>
            <a:ext cx="1671005" cy="2418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384" y="6046420"/>
            <a:ext cx="112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90-95 </a:t>
            </a:r>
            <a:r>
              <a:rPr lang="en-US" dirty="0" err="1" smtClean="0">
                <a:solidFill>
                  <a:srgbClr val="FFFFFF"/>
                </a:solidFill>
              </a:rPr>
              <a:t>hPa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52" y="3582877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6335" y="4104609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Cloud Prediction Model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330"/>
            <a:ext cx="8229600" cy="493324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Field version: Ingest NRT MLS water vapor using 2 days of data starting at -2 days from present – generate a water vapor map at </a:t>
            </a:r>
            <a:r>
              <a:rPr lang="en-US" dirty="0" smtClean="0">
                <a:solidFill>
                  <a:srgbClr val="FFFFFF"/>
                </a:solidFill>
              </a:rPr>
              <a:t>375K.  </a:t>
            </a:r>
            <a:r>
              <a:rPr lang="en-US" dirty="0" smtClean="0">
                <a:solidFill>
                  <a:srgbClr val="FFFFFF"/>
                </a:solidFill>
              </a:rPr>
              <a:t>RDF calculation </a:t>
            </a:r>
            <a:r>
              <a:rPr lang="en-US" dirty="0" smtClean="0">
                <a:solidFill>
                  <a:srgbClr val="FFFFFF"/>
                </a:solidFill>
              </a:rPr>
              <a:t>back N days to MLS mapped fields. </a:t>
            </a:r>
            <a:r>
              <a:rPr lang="en-US" dirty="0" smtClean="0">
                <a:solidFill>
                  <a:srgbClr val="FFFFFF"/>
                </a:solidFill>
              </a:rPr>
              <a:t>Dehydrate parcels  (GFS met. temp. suppressed by -3K). Add vapor from </a:t>
            </a:r>
            <a:r>
              <a:rPr lang="en-US" dirty="0" err="1" smtClean="0">
                <a:solidFill>
                  <a:srgbClr val="FFFFFF"/>
                </a:solidFill>
              </a:rPr>
              <a:t>Pfister</a:t>
            </a:r>
            <a:r>
              <a:rPr lang="en-US" dirty="0" smtClean="0">
                <a:solidFill>
                  <a:srgbClr val="FFFFFF"/>
                </a:solidFill>
              </a:rPr>
              <a:t> convective cloud product.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Analysis version: same as above except use final MLS and </a:t>
            </a:r>
            <a:r>
              <a:rPr lang="en-US" dirty="0" smtClean="0">
                <a:solidFill>
                  <a:srgbClr val="FFFFFF"/>
                </a:solidFill>
              </a:rPr>
              <a:t>GFS Reanalysis </a:t>
            </a:r>
            <a:r>
              <a:rPr lang="en-US" dirty="0" smtClean="0">
                <a:solidFill>
                  <a:srgbClr val="FFFFFF"/>
                </a:solidFill>
              </a:rPr>
              <a:t>met. fields; </a:t>
            </a:r>
            <a:r>
              <a:rPr lang="en-US" dirty="0" err="1" smtClean="0">
                <a:solidFill>
                  <a:srgbClr val="FFFFFF"/>
                </a:solidFill>
              </a:rPr>
              <a:t>Pfister</a:t>
            </a:r>
            <a:r>
              <a:rPr lang="en-US" dirty="0" smtClean="0">
                <a:solidFill>
                  <a:srgbClr val="FFFFFF"/>
                </a:solidFill>
              </a:rPr>
              <a:t> cloud product not added. </a:t>
            </a:r>
            <a:r>
              <a:rPr lang="en-US" dirty="0" smtClean="0">
                <a:solidFill>
                  <a:srgbClr val="FFFFFF"/>
                </a:solidFill>
              </a:rPr>
              <a:t>N=2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Report if RH &gt; 100 as clouds.  Use last </a:t>
            </a:r>
            <a:r>
              <a:rPr lang="en-US" dirty="0" smtClean="0">
                <a:solidFill>
                  <a:srgbClr val="FFFFFF"/>
                </a:solidFill>
              </a:rPr>
              <a:t>few time steps of trajectory </a:t>
            </a:r>
            <a:r>
              <a:rPr lang="en-US" dirty="0" smtClean="0">
                <a:solidFill>
                  <a:srgbClr val="FFFFFF"/>
                </a:solidFill>
              </a:rPr>
              <a:t>period to report cloud fraction along </a:t>
            </a:r>
            <a:r>
              <a:rPr lang="en-US" dirty="0" smtClean="0">
                <a:solidFill>
                  <a:srgbClr val="FFFFFF"/>
                </a:solidFill>
              </a:rPr>
              <a:t>path and assign to end points. 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2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3-09-22 at 4.09.57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016"/>
            <a:ext cx="9094680" cy="46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GFS Reanalysis Climatology (Jan 3- March 12)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3-09-22 at 9.07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230"/>
            <a:ext cx="9144000" cy="46928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31895" y="2586386"/>
            <a:ext cx="7130629" cy="2893225"/>
            <a:chOff x="731895" y="2586386"/>
            <a:chExt cx="7130629" cy="2893225"/>
          </a:xfrm>
        </p:grpSpPr>
        <p:sp>
          <p:nvSpPr>
            <p:cNvPr id="5" name="TextBox 4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0949" y="2706888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5872" y="1275620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6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Temperatures and winds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0949" y="1561888"/>
            <a:ext cx="1553539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50949" y="3958422"/>
            <a:ext cx="1997895" cy="2418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3384" y="6230036"/>
            <a:ext cx="124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95-100 </a:t>
            </a:r>
            <a:r>
              <a:rPr lang="en-US" dirty="0" err="1" smtClean="0">
                <a:solidFill>
                  <a:srgbClr val="FFFFFF"/>
                </a:solidFill>
              </a:rPr>
              <a:t>hPa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484" y="3525277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3867" y="4047009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Clouds from Model </a:t>
            </a:r>
            <a:r>
              <a:rPr lang="en-US" dirty="0">
                <a:solidFill>
                  <a:schemeClr val="bg1"/>
                </a:solidFill>
              </a:rPr>
              <a:t>(Jan 3- March 12)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09-22 at 9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651"/>
            <a:ext cx="9144000" cy="46664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4905" y="2820637"/>
            <a:ext cx="7130629" cy="2893225"/>
            <a:chOff x="731895" y="2586386"/>
            <a:chExt cx="7130629" cy="2893225"/>
          </a:xfrm>
        </p:grpSpPr>
        <p:sp>
          <p:nvSpPr>
            <p:cNvPr id="6" name="TextBox 5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949" y="2847996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626" y="1200364"/>
            <a:ext cx="8186913" cy="4412068"/>
            <a:chOff x="187626" y="1200364"/>
            <a:chExt cx="8186913" cy="4412068"/>
          </a:xfrm>
        </p:grpSpPr>
        <p:sp>
          <p:nvSpPr>
            <p:cNvPr id="16" name="Oval 15"/>
            <p:cNvSpPr/>
            <p:nvPr/>
          </p:nvSpPr>
          <p:spPr>
            <a:xfrm>
              <a:off x="3954304" y="3082247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97032" y="4673541"/>
              <a:ext cx="1675917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87626" y="4204095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620197" y="4278965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482938" y="3082247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68380" y="1200364"/>
              <a:ext cx="832087" cy="58428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4742" y="1307142"/>
              <a:ext cx="200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=  Processing Zones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923283" y="1570315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1963" y="1265887"/>
            <a:ext cx="6850516" cy="4526220"/>
            <a:chOff x="441963" y="1307142"/>
            <a:chExt cx="6850516" cy="4526220"/>
          </a:xfrm>
        </p:grpSpPr>
        <p:grpSp>
          <p:nvGrpSpPr>
            <p:cNvPr id="23" name="Group 22"/>
            <p:cNvGrpSpPr/>
            <p:nvPr/>
          </p:nvGrpSpPr>
          <p:grpSpPr>
            <a:xfrm>
              <a:off x="441963" y="1307142"/>
              <a:ext cx="6850516" cy="4526220"/>
              <a:chOff x="441963" y="1307142"/>
              <a:chExt cx="6850516" cy="452622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41963" y="3077117"/>
                <a:ext cx="6850516" cy="2756245"/>
                <a:chOff x="441963" y="3077117"/>
                <a:chExt cx="6850516" cy="2756245"/>
              </a:xfrm>
            </p:grpSpPr>
            <p:sp>
              <p:nvSpPr>
                <p:cNvPr id="24" name="Bent Arrow 23"/>
                <p:cNvSpPr/>
                <p:nvPr/>
              </p:nvSpPr>
              <p:spPr>
                <a:xfrm rot="10800000" flipH="1">
                  <a:off x="4359196" y="3077117"/>
                  <a:ext cx="1225418" cy="1472280"/>
                </a:xfrm>
                <a:prstGeom prst="bentArrow">
                  <a:avLst>
                    <a:gd name="adj1" fmla="val 25000"/>
                    <a:gd name="adj2" fmla="val 26191"/>
                    <a:gd name="adj3" fmla="val 25000"/>
                    <a:gd name="adj4" fmla="val 43750"/>
                  </a:avLst>
                </a:prstGeom>
                <a:solidFill>
                  <a:srgbClr val="FF6600">
                    <a:alpha val="62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U-Turn Arrow 24"/>
                <p:cNvSpPr/>
                <p:nvPr/>
              </p:nvSpPr>
              <p:spPr>
                <a:xfrm flipH="1">
                  <a:off x="2356506" y="4748411"/>
                  <a:ext cx="1157453" cy="1084951"/>
                </a:xfrm>
                <a:prstGeom prst="uturnArrow">
                  <a:avLst>
                    <a:gd name="adj1" fmla="val 12704"/>
                    <a:gd name="adj2" fmla="val 16307"/>
                    <a:gd name="adj3" fmla="val 33024"/>
                    <a:gd name="adj4" fmla="val 46727"/>
                    <a:gd name="adj5" fmla="val 71031"/>
                  </a:avLst>
                </a:prstGeom>
                <a:solidFill>
                  <a:srgbClr val="FF6600">
                    <a:alpha val="49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ent Arrow 25"/>
                <p:cNvSpPr/>
                <p:nvPr/>
              </p:nvSpPr>
              <p:spPr>
                <a:xfrm rot="10800000" flipH="1" flipV="1">
                  <a:off x="4044136" y="4367787"/>
                  <a:ext cx="1540478" cy="965400"/>
                </a:xfrm>
                <a:prstGeom prst="bentArrow">
                  <a:avLst>
                    <a:gd name="adj1" fmla="val 13506"/>
                    <a:gd name="adj2" fmla="val 24914"/>
                    <a:gd name="adj3" fmla="val 25000"/>
                    <a:gd name="adj4" fmla="val 33688"/>
                  </a:avLst>
                </a:prstGeom>
                <a:solidFill>
                  <a:srgbClr val="FF6600">
                    <a:alpha val="62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U-Turn Arrow 26"/>
                <p:cNvSpPr/>
                <p:nvPr/>
              </p:nvSpPr>
              <p:spPr>
                <a:xfrm flipH="1">
                  <a:off x="6532258" y="4636554"/>
                  <a:ext cx="760221" cy="944019"/>
                </a:xfrm>
                <a:prstGeom prst="uturnArrow">
                  <a:avLst>
                    <a:gd name="adj1" fmla="val 12704"/>
                    <a:gd name="adj2" fmla="val 16307"/>
                    <a:gd name="adj3" fmla="val 33024"/>
                    <a:gd name="adj4" fmla="val 46727"/>
                    <a:gd name="adj5" fmla="val 71031"/>
                  </a:avLst>
                </a:prstGeom>
                <a:solidFill>
                  <a:srgbClr val="FF6600">
                    <a:alpha val="49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U-Turn Arrow 27"/>
                <p:cNvSpPr/>
                <p:nvPr/>
              </p:nvSpPr>
              <p:spPr>
                <a:xfrm flipH="1" flipV="1">
                  <a:off x="6343516" y="3279869"/>
                  <a:ext cx="760221" cy="767816"/>
                </a:xfrm>
                <a:prstGeom prst="uturnArrow">
                  <a:avLst>
                    <a:gd name="adj1" fmla="val 12704"/>
                    <a:gd name="adj2" fmla="val 16307"/>
                    <a:gd name="adj3" fmla="val 33024"/>
                    <a:gd name="adj4" fmla="val 46727"/>
                    <a:gd name="adj5" fmla="val 71031"/>
                  </a:avLst>
                </a:prstGeom>
                <a:solidFill>
                  <a:srgbClr val="FF6600">
                    <a:alpha val="49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U-Turn Arrow 28"/>
                <p:cNvSpPr/>
                <p:nvPr/>
              </p:nvSpPr>
              <p:spPr>
                <a:xfrm flipH="1" flipV="1">
                  <a:off x="441963" y="3375620"/>
                  <a:ext cx="760221" cy="767816"/>
                </a:xfrm>
                <a:prstGeom prst="uturnArrow">
                  <a:avLst>
                    <a:gd name="adj1" fmla="val 12704"/>
                    <a:gd name="adj2" fmla="val 16307"/>
                    <a:gd name="adj3" fmla="val 33024"/>
                    <a:gd name="adj4" fmla="val 46727"/>
                    <a:gd name="adj5" fmla="val 71031"/>
                  </a:avLst>
                </a:prstGeom>
                <a:solidFill>
                  <a:srgbClr val="FF6600">
                    <a:alpha val="49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Right Arrow 29"/>
              <p:cNvSpPr/>
              <p:nvPr/>
            </p:nvSpPr>
            <p:spPr>
              <a:xfrm>
                <a:off x="441963" y="1307142"/>
                <a:ext cx="807378" cy="369332"/>
              </a:xfrm>
              <a:prstGeom prst="rightArrow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64026" y="1307142"/>
                <a:ext cx="1319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=  Transport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Bent Arrow 32"/>
            <p:cNvSpPr/>
            <p:nvPr/>
          </p:nvSpPr>
          <p:spPr>
            <a:xfrm rot="10800000">
              <a:off x="3666826" y="3104197"/>
              <a:ext cx="687843" cy="1285540"/>
            </a:xfrm>
            <a:prstGeom prst="bentArrow">
              <a:avLst>
                <a:gd name="adj1" fmla="val 13506"/>
                <a:gd name="adj2" fmla="val 24914"/>
                <a:gd name="adj3" fmla="val 25000"/>
                <a:gd name="adj4" fmla="val 33688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5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09-22 at 9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" y="1003446"/>
            <a:ext cx="4395712" cy="2707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8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Cloud Models and Observations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10-15 at 3.48.43 PM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/>
          <a:stretch/>
        </p:blipFill>
        <p:spPr>
          <a:xfrm>
            <a:off x="4446107" y="3839631"/>
            <a:ext cx="4463562" cy="2916823"/>
          </a:xfrm>
          <a:prstGeom prst="rect">
            <a:avLst/>
          </a:prstGeom>
        </p:spPr>
      </p:pic>
      <p:pic>
        <p:nvPicPr>
          <p:cNvPr id="5" name="Picture 4" descr="Screen Shot 2013-10-08 at 9.30.5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4446106" y="1003446"/>
            <a:ext cx="4413167" cy="2836185"/>
          </a:xfrm>
          <a:prstGeom prst="rect">
            <a:avLst/>
          </a:prstGeom>
        </p:spPr>
      </p:pic>
      <p:pic>
        <p:nvPicPr>
          <p:cNvPr id="7" name="Picture 6" descr="Screen Shot 2013-10-06 at 5.08.0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3409" b="5611"/>
          <a:stretch/>
        </p:blipFill>
        <p:spPr>
          <a:xfrm>
            <a:off x="50320" y="3723355"/>
            <a:ext cx="4233174" cy="3085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6107" y="1320445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CALIPSO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6107" y="3972017"/>
            <a:ext cx="4090645" cy="476826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6107" y="4131405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MODIS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6107" y="6057920"/>
            <a:ext cx="4090645" cy="535431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112" y="4050419"/>
            <a:ext cx="191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MERRA large scale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12" y="950307"/>
            <a:ext cx="166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Trajectory 375K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0765" y="1333955"/>
            <a:ext cx="13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OD &lt; 0.2, P&lt;150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2387" y="4165940"/>
            <a:ext cx="13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 &lt; 440 </a:t>
            </a:r>
            <a:r>
              <a:rPr lang="en-US" sz="1400" dirty="0" err="1" smtClean="0">
                <a:solidFill>
                  <a:srgbClr val="FFFFFF"/>
                </a:solidFill>
              </a:rPr>
              <a:t>hPa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1331" y="4125953"/>
            <a:ext cx="13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 &lt; 150 </a:t>
            </a:r>
            <a:r>
              <a:rPr lang="en-US" sz="1400" dirty="0" err="1" smtClean="0">
                <a:solidFill>
                  <a:srgbClr val="FFFFFF"/>
                </a:solidFill>
              </a:rPr>
              <a:t>hPa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32303" y="2229146"/>
            <a:ext cx="499930" cy="22966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21138" y="5179365"/>
            <a:ext cx="499930" cy="22966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04483" y="2266711"/>
            <a:ext cx="499930" cy="22966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227509" y="5162966"/>
            <a:ext cx="499930" cy="22966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6490" y="6171678"/>
            <a:ext cx="2865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MERRA Clouds averaged over same period as ATTREX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4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8 at 9.30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111969" y="3875412"/>
            <a:ext cx="9032031" cy="2982588"/>
          </a:xfrm>
          <a:prstGeom prst="rect">
            <a:avLst/>
          </a:prstGeom>
        </p:spPr>
      </p:pic>
      <p:pic>
        <p:nvPicPr>
          <p:cNvPr id="3" name="Picture 2" descr="Screen Shot 2013-09-22 at 4.1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455"/>
            <a:ext cx="9144000" cy="2942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" y="2037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Traj</a:t>
            </a:r>
            <a:r>
              <a:rPr lang="en-US" dirty="0" smtClean="0">
                <a:solidFill>
                  <a:srgbClr val="FFFFFF"/>
                </a:solidFill>
              </a:rPr>
              <a:t>. Model Clouds and CALIPSO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9671" y="1163376"/>
            <a:ext cx="113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9670" y="3875412"/>
            <a:ext cx="28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Cloud Freq.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8905" y="6165520"/>
            <a:ext cx="36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OD &lt; 0.2, P&lt;150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515872" y="4359546"/>
            <a:ext cx="1550332" cy="4251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72144" y="3990214"/>
            <a:ext cx="309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Model places more cloud here.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109" y="3321642"/>
            <a:ext cx="609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Too few clouds here probably because air is already processed.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3566516" y="2488570"/>
            <a:ext cx="282269" cy="833072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ent Arrow 14"/>
          <p:cNvSpPr/>
          <p:nvPr/>
        </p:nvSpPr>
        <p:spPr>
          <a:xfrm rot="10800000" flipH="1">
            <a:off x="4333776" y="1761860"/>
            <a:ext cx="1225418" cy="1122403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3641404" y="1744565"/>
            <a:ext cx="687843" cy="9800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Clouds from Model </a:t>
            </a:r>
            <a:r>
              <a:rPr lang="en-US" dirty="0">
                <a:solidFill>
                  <a:schemeClr val="bg1"/>
                </a:solidFill>
              </a:rPr>
              <a:t>(Jan 3- March 12)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09-22 at 9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651"/>
            <a:ext cx="9144000" cy="46664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4905" y="2820637"/>
            <a:ext cx="7130629" cy="2893225"/>
            <a:chOff x="731895" y="2586386"/>
            <a:chExt cx="7130629" cy="2893225"/>
          </a:xfrm>
        </p:grpSpPr>
        <p:sp>
          <p:nvSpPr>
            <p:cNvPr id="6" name="TextBox 5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949" y="2847996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626" y="1200364"/>
            <a:ext cx="8186913" cy="4412068"/>
            <a:chOff x="187626" y="1200364"/>
            <a:chExt cx="8186913" cy="4412068"/>
          </a:xfrm>
        </p:grpSpPr>
        <p:sp>
          <p:nvSpPr>
            <p:cNvPr id="16" name="Oval 15"/>
            <p:cNvSpPr/>
            <p:nvPr/>
          </p:nvSpPr>
          <p:spPr>
            <a:xfrm>
              <a:off x="3954304" y="3082247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97032" y="4673541"/>
              <a:ext cx="1675917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87626" y="4204095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620197" y="4278965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482938" y="3082247"/>
              <a:ext cx="1014558" cy="93889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68380" y="1200364"/>
              <a:ext cx="832087" cy="58428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4742" y="1307142"/>
              <a:ext cx="200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=  Processing Zones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923283" y="1570315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41963" y="1243373"/>
            <a:ext cx="6850516" cy="4548734"/>
            <a:chOff x="441963" y="1284628"/>
            <a:chExt cx="6850516" cy="4548734"/>
          </a:xfrm>
        </p:grpSpPr>
        <p:grpSp>
          <p:nvGrpSpPr>
            <p:cNvPr id="37" name="Group 36"/>
            <p:cNvGrpSpPr/>
            <p:nvPr/>
          </p:nvGrpSpPr>
          <p:grpSpPr>
            <a:xfrm>
              <a:off x="441963" y="1307142"/>
              <a:ext cx="6850516" cy="4526220"/>
              <a:chOff x="441963" y="1307142"/>
              <a:chExt cx="6850516" cy="452622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41963" y="1307142"/>
                <a:ext cx="6850516" cy="4526220"/>
                <a:chOff x="441963" y="1307142"/>
                <a:chExt cx="6850516" cy="452622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441963" y="1307142"/>
                  <a:ext cx="6850516" cy="4526220"/>
                  <a:chOff x="441963" y="1307142"/>
                  <a:chExt cx="6850516" cy="452622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41963" y="3077117"/>
                    <a:ext cx="6850516" cy="2756245"/>
                    <a:chOff x="441963" y="3077117"/>
                    <a:chExt cx="6850516" cy="2756245"/>
                  </a:xfrm>
                </p:grpSpPr>
                <p:sp>
                  <p:nvSpPr>
                    <p:cNvPr id="24" name="Bent Arrow 23"/>
                    <p:cNvSpPr/>
                    <p:nvPr/>
                  </p:nvSpPr>
                  <p:spPr>
                    <a:xfrm rot="10800000" flipH="1">
                      <a:off x="4359196" y="3077117"/>
                      <a:ext cx="1225418" cy="1472280"/>
                    </a:xfrm>
                    <a:prstGeom prst="bentArrow">
                      <a:avLst>
                        <a:gd name="adj1" fmla="val 25000"/>
                        <a:gd name="adj2" fmla="val 26191"/>
                        <a:gd name="adj3" fmla="val 25000"/>
                        <a:gd name="adj4" fmla="val 43750"/>
                      </a:avLst>
                    </a:prstGeom>
                    <a:solidFill>
                      <a:srgbClr val="FF6600">
                        <a:alpha val="62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U-Turn Arrow 24"/>
                    <p:cNvSpPr/>
                    <p:nvPr/>
                  </p:nvSpPr>
                  <p:spPr>
                    <a:xfrm flipH="1">
                      <a:off x="2356506" y="4748411"/>
                      <a:ext cx="1157453" cy="1084951"/>
                    </a:xfrm>
                    <a:prstGeom prst="uturnArrow">
                      <a:avLst>
                        <a:gd name="adj1" fmla="val 12704"/>
                        <a:gd name="adj2" fmla="val 16307"/>
                        <a:gd name="adj3" fmla="val 33024"/>
                        <a:gd name="adj4" fmla="val 46727"/>
                        <a:gd name="adj5" fmla="val 71031"/>
                      </a:avLst>
                    </a:prstGeom>
                    <a:solidFill>
                      <a:srgbClr val="FF6600">
                        <a:alpha val="49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Bent Arrow 25"/>
                    <p:cNvSpPr/>
                    <p:nvPr/>
                  </p:nvSpPr>
                  <p:spPr>
                    <a:xfrm rot="10800000" flipH="1" flipV="1">
                      <a:off x="4044136" y="4367787"/>
                      <a:ext cx="1540478" cy="965400"/>
                    </a:xfrm>
                    <a:prstGeom prst="bentArrow">
                      <a:avLst>
                        <a:gd name="adj1" fmla="val 13506"/>
                        <a:gd name="adj2" fmla="val 24914"/>
                        <a:gd name="adj3" fmla="val 25000"/>
                        <a:gd name="adj4" fmla="val 33688"/>
                      </a:avLst>
                    </a:prstGeom>
                    <a:solidFill>
                      <a:srgbClr val="FF6600">
                        <a:alpha val="62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" name="U-Turn Arrow 26"/>
                    <p:cNvSpPr/>
                    <p:nvPr/>
                  </p:nvSpPr>
                  <p:spPr>
                    <a:xfrm flipH="1">
                      <a:off x="6532258" y="4636554"/>
                      <a:ext cx="760221" cy="944019"/>
                    </a:xfrm>
                    <a:prstGeom prst="uturnArrow">
                      <a:avLst>
                        <a:gd name="adj1" fmla="val 12704"/>
                        <a:gd name="adj2" fmla="val 16307"/>
                        <a:gd name="adj3" fmla="val 33024"/>
                        <a:gd name="adj4" fmla="val 46727"/>
                        <a:gd name="adj5" fmla="val 71031"/>
                      </a:avLst>
                    </a:prstGeom>
                    <a:solidFill>
                      <a:srgbClr val="FF6600">
                        <a:alpha val="49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U-Turn Arrow 27"/>
                    <p:cNvSpPr/>
                    <p:nvPr/>
                  </p:nvSpPr>
                  <p:spPr>
                    <a:xfrm flipH="1" flipV="1">
                      <a:off x="6343516" y="3279869"/>
                      <a:ext cx="760221" cy="767816"/>
                    </a:xfrm>
                    <a:prstGeom prst="uturnArrow">
                      <a:avLst>
                        <a:gd name="adj1" fmla="val 12704"/>
                        <a:gd name="adj2" fmla="val 16307"/>
                        <a:gd name="adj3" fmla="val 33024"/>
                        <a:gd name="adj4" fmla="val 46727"/>
                        <a:gd name="adj5" fmla="val 71031"/>
                      </a:avLst>
                    </a:prstGeom>
                    <a:solidFill>
                      <a:srgbClr val="FF6600">
                        <a:alpha val="49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" name="U-Turn Arrow 28"/>
                    <p:cNvSpPr/>
                    <p:nvPr/>
                  </p:nvSpPr>
                  <p:spPr>
                    <a:xfrm flipH="1" flipV="1">
                      <a:off x="441963" y="3375620"/>
                      <a:ext cx="760221" cy="767816"/>
                    </a:xfrm>
                    <a:prstGeom prst="uturnArrow">
                      <a:avLst>
                        <a:gd name="adj1" fmla="val 12704"/>
                        <a:gd name="adj2" fmla="val 16307"/>
                        <a:gd name="adj3" fmla="val 33024"/>
                        <a:gd name="adj4" fmla="val 46727"/>
                        <a:gd name="adj5" fmla="val 71031"/>
                      </a:avLst>
                    </a:prstGeom>
                    <a:solidFill>
                      <a:srgbClr val="FF6600">
                        <a:alpha val="49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0" name="Right Arrow 29"/>
                  <p:cNvSpPr/>
                  <p:nvPr/>
                </p:nvSpPr>
                <p:spPr>
                  <a:xfrm>
                    <a:off x="441963" y="1307142"/>
                    <a:ext cx="807378" cy="369332"/>
                  </a:xfrm>
                  <a:prstGeom prst="rightArrow">
                    <a:avLst/>
                  </a:prstGeom>
                  <a:solidFill>
                    <a:srgbClr val="FF66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364026" y="1307142"/>
                    <a:ext cx="13198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=  Transport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3" name="Bent Arrow 32"/>
                <p:cNvSpPr/>
                <p:nvPr/>
              </p:nvSpPr>
              <p:spPr>
                <a:xfrm rot="10800000">
                  <a:off x="3666826" y="3104197"/>
                  <a:ext cx="687843" cy="1285540"/>
                </a:xfrm>
                <a:prstGeom prst="bentArrow">
                  <a:avLst>
                    <a:gd name="adj1" fmla="val 13506"/>
                    <a:gd name="adj2" fmla="val 24914"/>
                    <a:gd name="adj3" fmla="val 25000"/>
                    <a:gd name="adj4" fmla="val 33688"/>
                  </a:avLst>
                </a:prstGeom>
                <a:solidFill>
                  <a:srgbClr val="FF6600">
                    <a:alpha val="62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Bent Arrow 35"/>
              <p:cNvSpPr/>
              <p:nvPr/>
            </p:nvSpPr>
            <p:spPr>
              <a:xfrm rot="10800000" flipH="1" flipV="1">
                <a:off x="3175997" y="2877460"/>
                <a:ext cx="670665" cy="1084490"/>
              </a:xfrm>
              <a:prstGeom prst="bentArrow">
                <a:avLst>
                  <a:gd name="adj1" fmla="val 13506"/>
                  <a:gd name="adj2" fmla="val 24914"/>
                  <a:gd name="adj3" fmla="val 25000"/>
                  <a:gd name="adj4" fmla="val 33688"/>
                </a:avLst>
              </a:prstGeom>
              <a:solidFill>
                <a:schemeClr val="bg2">
                  <a:alpha val="62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2780004" y="1323112"/>
              <a:ext cx="807378" cy="3693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18292" y="1284628"/>
              <a:ext cx="161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=  </a:t>
              </a:r>
              <a:r>
                <a:rPr lang="en-US" dirty="0" smtClean="0">
                  <a:solidFill>
                    <a:srgbClr val="FFFFFF"/>
                  </a:solidFill>
                </a:rPr>
                <a:t>Conv. source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63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3-10-08 at 9.30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149386" y="3875412"/>
            <a:ext cx="9032031" cy="2982588"/>
          </a:xfrm>
          <a:prstGeom prst="rect">
            <a:avLst/>
          </a:prstGeom>
        </p:spPr>
      </p:pic>
      <p:pic>
        <p:nvPicPr>
          <p:cNvPr id="4" name="Picture 3" descr="Screen Shot 2013-10-06 at 5.14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b="7284"/>
          <a:stretch/>
        </p:blipFill>
        <p:spPr>
          <a:xfrm>
            <a:off x="149386" y="782414"/>
            <a:ext cx="9071332" cy="3092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" y="20377"/>
            <a:ext cx="8229600" cy="7620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MERRA has similar problem, even with </a:t>
            </a:r>
            <a:r>
              <a:rPr lang="en-US" sz="2800" dirty="0" smtClean="0">
                <a:solidFill>
                  <a:srgbClr val="FFFFFF"/>
                </a:solidFill>
              </a:rPr>
              <a:t>convection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6374" y="1180157"/>
            <a:ext cx="674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MERRA total cloud fraction (convection + large scale)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671" y="3875412"/>
            <a:ext cx="154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8905" y="6165520"/>
            <a:ext cx="36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CALIPSO OD &lt;0.2, P&lt;150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84074" y="1997834"/>
            <a:ext cx="1060353" cy="3727270"/>
            <a:chOff x="2359414" y="1997834"/>
            <a:chExt cx="1060353" cy="3727270"/>
          </a:xfrm>
        </p:grpSpPr>
        <p:sp>
          <p:nvSpPr>
            <p:cNvPr id="7" name="Oval 6"/>
            <p:cNvSpPr/>
            <p:nvPr/>
          </p:nvSpPr>
          <p:spPr>
            <a:xfrm>
              <a:off x="2359414" y="1997834"/>
              <a:ext cx="1060353" cy="88715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359414" y="4837954"/>
              <a:ext cx="1060353" cy="88715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775" y="2273523"/>
            <a:ext cx="1618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MERRA cloud deficit over Indonesia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26155" y="2490456"/>
            <a:ext cx="924726" cy="3945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54097" y="2602511"/>
            <a:ext cx="284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MERRA: too much convection over Australia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3810267" y="2925677"/>
            <a:ext cx="743830" cy="1144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creen Shot 2013-09-22 at 10.1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" y="1586970"/>
            <a:ext cx="9144000" cy="4791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Water Vapor  MLS – No </a:t>
            </a:r>
            <a:r>
              <a:rPr lang="en-US" dirty="0" err="1" smtClean="0">
                <a:solidFill>
                  <a:srgbClr val="FFFFFF"/>
                </a:solidFill>
              </a:rPr>
              <a:t>Deh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895" y="2586386"/>
            <a:ext cx="7130629" cy="2893225"/>
            <a:chOff x="731895" y="2586386"/>
            <a:chExt cx="7130629" cy="2893225"/>
          </a:xfrm>
        </p:grpSpPr>
        <p:sp>
          <p:nvSpPr>
            <p:cNvPr id="5" name="TextBox 4"/>
            <p:cNvSpPr txBox="1"/>
            <p:nvPr/>
          </p:nvSpPr>
          <p:spPr>
            <a:xfrm>
              <a:off x="2772642" y="4894835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0949" y="2847996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121" y="4775770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415" y="284799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5335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895" y="320211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0743" y="2586386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91654" y="4514160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9928" y="2940501"/>
              <a:ext cx="440345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H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3554" y="4807492"/>
              <a:ext cx="357189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L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63" y="2842866"/>
            <a:ext cx="6887506" cy="2756245"/>
            <a:chOff x="441963" y="3077117"/>
            <a:chExt cx="6887506" cy="2756245"/>
          </a:xfrm>
        </p:grpSpPr>
        <p:sp>
          <p:nvSpPr>
            <p:cNvPr id="18" name="Bent Arrow 17"/>
            <p:cNvSpPr/>
            <p:nvPr/>
          </p:nvSpPr>
          <p:spPr>
            <a:xfrm rot="10800000" flipH="1">
              <a:off x="4359196" y="3077117"/>
              <a:ext cx="1225418" cy="1472280"/>
            </a:xfrm>
            <a:prstGeom prst="bentArrow">
              <a:avLst>
                <a:gd name="adj1" fmla="val 25000"/>
                <a:gd name="adj2" fmla="val 26191"/>
                <a:gd name="adj3" fmla="val 25000"/>
                <a:gd name="adj4" fmla="val 43750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U-Turn Arrow 18"/>
            <p:cNvSpPr/>
            <p:nvPr/>
          </p:nvSpPr>
          <p:spPr>
            <a:xfrm flipH="1">
              <a:off x="2356506" y="4748411"/>
              <a:ext cx="1157453" cy="1084951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0800000" flipH="1" flipV="1">
              <a:off x="4044136" y="4367787"/>
              <a:ext cx="1540478" cy="965400"/>
            </a:xfrm>
            <a:prstGeom prst="bentArrow">
              <a:avLst>
                <a:gd name="adj1" fmla="val 13506"/>
                <a:gd name="adj2" fmla="val 24914"/>
                <a:gd name="adj3" fmla="val 25000"/>
                <a:gd name="adj4" fmla="val 33688"/>
              </a:avLst>
            </a:prstGeom>
            <a:solidFill>
              <a:srgbClr val="FF66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U-Turn Arrow 20"/>
            <p:cNvSpPr/>
            <p:nvPr/>
          </p:nvSpPr>
          <p:spPr>
            <a:xfrm flipH="1">
              <a:off x="6569248" y="4636554"/>
              <a:ext cx="760221" cy="944019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U-Turn Arrow 21"/>
            <p:cNvSpPr/>
            <p:nvPr/>
          </p:nvSpPr>
          <p:spPr>
            <a:xfrm flipH="1" flipV="1">
              <a:off x="6343516" y="3279869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flipH="1" flipV="1">
              <a:off x="441963" y="3375620"/>
              <a:ext cx="760221" cy="767816"/>
            </a:xfrm>
            <a:prstGeom prst="uturnArrow">
              <a:avLst>
                <a:gd name="adj1" fmla="val 12704"/>
                <a:gd name="adj2" fmla="val 16307"/>
                <a:gd name="adj3" fmla="val 33024"/>
                <a:gd name="adj4" fmla="val 46727"/>
                <a:gd name="adj5" fmla="val 71031"/>
              </a:avLst>
            </a:prstGeom>
            <a:solidFill>
              <a:srgbClr val="FF6600">
                <a:alpha val="4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8128000" y="4449461"/>
            <a:ext cx="225778" cy="584776"/>
          </a:xfrm>
          <a:prstGeom prst="downArrow">
            <a:avLst/>
          </a:prstGeom>
          <a:solidFill>
            <a:srgbClr val="FF66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10800000">
            <a:off x="3700212" y="2847996"/>
            <a:ext cx="687843" cy="1285540"/>
          </a:xfrm>
          <a:prstGeom prst="bentArrow">
            <a:avLst>
              <a:gd name="adj1" fmla="val 13506"/>
              <a:gd name="adj2" fmla="val 24914"/>
              <a:gd name="adj3" fmla="val 25000"/>
              <a:gd name="adj4" fmla="val 33688"/>
            </a:avLst>
          </a:prstGeom>
          <a:solidFill>
            <a:srgbClr val="FF660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3737" y="1325360"/>
            <a:ext cx="91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375K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9089</TotalTime>
  <Words>803</Words>
  <Application>Microsoft Macintosh PowerPoint</Application>
  <PresentationFormat>On-screen Show (4:3)</PresentationFormat>
  <Paragraphs>176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Dehydration Patterns During ATTREX 2013 Deployment</vt:lpstr>
      <vt:lpstr>The Cloud Prediction Model</vt:lpstr>
      <vt:lpstr>GFS Reanalysis Climatology (Jan 3- March 12)</vt:lpstr>
      <vt:lpstr>Clouds from Model (Jan 3- March 12)</vt:lpstr>
      <vt:lpstr>Cloud Models and Observations</vt:lpstr>
      <vt:lpstr>Traj. Model Clouds and CALIPSO</vt:lpstr>
      <vt:lpstr>Clouds from Model (Jan 3- March 12)</vt:lpstr>
      <vt:lpstr>MERRA has similar problem, even with convection</vt:lpstr>
      <vt:lpstr>Water Vapor  MLS – No Deh.</vt:lpstr>
      <vt:lpstr>Water Vapor from Model after Dehydration</vt:lpstr>
      <vt:lpstr>Does Dehydration make a Difference?</vt:lpstr>
      <vt:lpstr>Look at CO</vt:lpstr>
      <vt:lpstr>Main Points</vt:lpstr>
      <vt:lpstr>Hypothesis Testing for Guam</vt:lpstr>
      <vt:lpstr>PowerPoint Presentation</vt:lpstr>
      <vt:lpstr>PowerPoint Presentation</vt:lpstr>
      <vt:lpstr>H2O Difference (no deh – deh)</vt:lpstr>
      <vt:lpstr>Traj. Model Clouds and MERRA</vt:lpstr>
      <vt:lpstr>GFS Reanalysis Climatology  (Jan 3- March 12)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Dehydration Patterns During ATTREX 2013 Deployment</dc:title>
  <dc:creator>mark  schoeberl</dc:creator>
  <cp:lastModifiedBy>mark  schoeberl</cp:lastModifiedBy>
  <cp:revision>91</cp:revision>
  <dcterms:created xsi:type="dcterms:W3CDTF">2013-09-22T12:47:13Z</dcterms:created>
  <dcterms:modified xsi:type="dcterms:W3CDTF">2013-10-24T13:51:43Z</dcterms:modified>
</cp:coreProperties>
</file>