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8" r:id="rId10"/>
    <p:sldId id="267" r:id="rId11"/>
    <p:sldId id="263" r:id="rId12"/>
    <p:sldId id="264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D913-0E69-C247-8932-E7DB44A06E4C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65B3-73D1-B049-A560-CE62C06E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0"/>
            <a:ext cx="8161657" cy="155518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Airborne Tropical </a:t>
            </a:r>
            <a:r>
              <a:rPr lang="en-US" sz="2800" dirty="0" err="1" smtClean="0">
                <a:latin typeface="Arial"/>
                <a:cs typeface="Arial"/>
              </a:rPr>
              <a:t>Trpopopause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EXperiment</a:t>
            </a:r>
            <a:r>
              <a:rPr lang="en-US" sz="2800" dirty="0" smtClean="0">
                <a:latin typeface="Arial"/>
                <a:cs typeface="Arial"/>
              </a:rPr>
              <a:t> (ATTREX)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Eric Jensen (NASA Ames Research Center)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 ATTREX science team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492" y="4656812"/>
            <a:ext cx="8159873" cy="220118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Outline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ATTREX science objectives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Global Hawk performance and payload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Overview of ATTREX 2011 and 2013 flights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 few examples of interesting measurements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Guam plans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56" y="1451569"/>
            <a:ext cx="4767945" cy="33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Cloud and humidity measurements (2013 RF06)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53" y="6138108"/>
            <a:ext cx="7490895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Consistent with 2011 DLH measurements: near ice saturation in high ice concentration cloud and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supersaturation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above and below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223" y="584978"/>
            <a:ext cx="5013554" cy="5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3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Cloud and humidity measurements (2013 RF05)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53" y="6138108"/>
            <a:ext cx="7490895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Global Hawk sent as far into the western-Pacific cold pool as possible.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693" y="762221"/>
            <a:ext cx="6910615" cy="49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0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Cloud, humidity, and ozone measurements (2013 RF05)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53" y="5686109"/>
            <a:ext cx="7490895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Layer between 16.2 and 17.1 km with considerable ice present (up to 20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ppmv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), low ozone (&lt; 40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ppbv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) and low H</a:t>
            </a:r>
            <a:r>
              <a:rPr lang="en-US" sz="1800" baseline="-25000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O vapor (&lt; 2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ppmv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96" y="725765"/>
            <a:ext cx="7611609" cy="44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6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Guam flight plans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934" y="5229305"/>
            <a:ext cx="7490895" cy="1531837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Sampling cold pool along streamlines, downstream of deep convection, TTL survey flights, etc.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Potential for shorter-duration flights from Guam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562" y="484284"/>
            <a:ext cx="6296876" cy="44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1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242142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Outlook for 2014 Guam deployment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894" y="1640415"/>
            <a:ext cx="7490895" cy="424904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Delays caused by the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govmnt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shutdown imply that our earliest possible start date is Jan 29.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Risk of further slippage is not insignificant.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Alternative </a:t>
            </a:r>
            <a:r>
              <a:rPr lang="en-US" sz="1800" i="1" dirty="0" smtClean="0">
                <a:solidFill>
                  <a:srgbClr val="800000"/>
                </a:solidFill>
                <a:latin typeface="Arial"/>
                <a:cs typeface="Arial"/>
              </a:rPr>
              <a:t>(for ATTREX)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would by to delay by 1 year (to Jan/Feb, 2015)</a:t>
            </a:r>
          </a:p>
          <a:p>
            <a:pPr lvl="1" algn="l"/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Could possibly then have flights from DFRC in Jan-Feb, 2014</a:t>
            </a:r>
          </a:p>
        </p:txBody>
      </p:sp>
    </p:spTree>
    <p:extLst>
      <p:ext uri="{BB962C8B-B14F-4D97-AF65-F5344CB8AC3E}">
        <p14:creationId xmlns:p14="http://schemas.microsoft.com/office/powerpoint/2010/main" val="281623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7571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NASA Global Hawk performance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414" y="4441575"/>
            <a:ext cx="7099680" cy="2416425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With ATTREX payload, the GH duration is 24–25 hours</a:t>
            </a:r>
          </a:p>
          <a:p>
            <a:pPr marL="742950" lvl="1" indent="-285750" algn="l">
              <a:buFont typeface="Lucida Grande"/>
              <a:buChar char="–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Corresponding range is ~8200 nm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Initial climb out to ~54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kft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Slow cruise climb to over 60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kft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late in flight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Vertical profiles down to 43–45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kft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 descr="g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19" y="757168"/>
            <a:ext cx="4378091" cy="32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4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01" descr="GH Payload Zones - Strbrd - no lab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1536410"/>
            <a:ext cx="8285307" cy="26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41"/>
          <p:cNvSpPr txBox="1">
            <a:spLocks noChangeArrowheads="1"/>
          </p:cNvSpPr>
          <p:nvPr/>
        </p:nvSpPr>
        <p:spPr bwMode="auto">
          <a:xfrm>
            <a:off x="3992293" y="1667231"/>
            <a:ext cx="162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Temp profiler (MTP)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593" name="Text Box 46"/>
          <p:cNvSpPr txBox="1">
            <a:spLocks noChangeArrowheads="1"/>
          </p:cNvSpPr>
          <p:nvPr/>
        </p:nvSpPr>
        <p:spPr bwMode="auto">
          <a:xfrm>
            <a:off x="1214914" y="4002089"/>
            <a:ext cx="2138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Whole air sampler (GWAS)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594" name="Text Box 50"/>
          <p:cNvSpPr txBox="1">
            <a:spLocks noChangeArrowheads="1"/>
          </p:cNvSpPr>
          <p:nvPr/>
        </p:nvSpPr>
        <p:spPr bwMode="auto">
          <a:xfrm>
            <a:off x="7776295" y="2178050"/>
            <a:ext cx="1455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P, T, winds (MMS)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595" name="Line 57"/>
          <p:cNvSpPr>
            <a:spLocks noChangeShapeType="1"/>
          </p:cNvSpPr>
          <p:nvPr/>
        </p:nvSpPr>
        <p:spPr bwMode="auto">
          <a:xfrm flipH="1">
            <a:off x="8367712" y="2502673"/>
            <a:ext cx="0" cy="6381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58"/>
          <p:cNvSpPr>
            <a:spLocks noChangeShapeType="1"/>
          </p:cNvSpPr>
          <p:nvPr/>
        </p:nvSpPr>
        <p:spPr bwMode="auto">
          <a:xfrm>
            <a:off x="5148830" y="2503488"/>
            <a:ext cx="542866" cy="9493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Text Box 41"/>
          <p:cNvSpPr txBox="1">
            <a:spLocks noChangeArrowheads="1"/>
          </p:cNvSpPr>
          <p:nvPr/>
        </p:nvSpPr>
        <p:spPr bwMode="auto">
          <a:xfrm>
            <a:off x="1621100" y="1637526"/>
            <a:ext cx="16725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Radiometers (SSFR)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598" name="Line 58"/>
          <p:cNvSpPr>
            <a:spLocks noChangeShapeType="1"/>
          </p:cNvSpPr>
          <p:nvPr/>
        </p:nvSpPr>
        <p:spPr bwMode="auto">
          <a:xfrm>
            <a:off x="2260600" y="1944687"/>
            <a:ext cx="120650" cy="13398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41"/>
          <p:cNvSpPr txBox="1">
            <a:spLocks noChangeArrowheads="1"/>
          </p:cNvSpPr>
          <p:nvPr/>
        </p:nvSpPr>
        <p:spPr bwMode="auto">
          <a:xfrm>
            <a:off x="5010150" y="1399326"/>
            <a:ext cx="2002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Chromatograph (UCATS)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600" name="Line 58"/>
          <p:cNvSpPr>
            <a:spLocks noChangeShapeType="1"/>
          </p:cNvSpPr>
          <p:nvPr/>
        </p:nvSpPr>
        <p:spPr bwMode="auto">
          <a:xfrm>
            <a:off x="5648157" y="1676325"/>
            <a:ext cx="705018" cy="16129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58"/>
          <p:cNvSpPr>
            <a:spLocks noChangeShapeType="1"/>
          </p:cNvSpPr>
          <p:nvPr/>
        </p:nvSpPr>
        <p:spPr bwMode="auto">
          <a:xfrm flipH="1">
            <a:off x="6984999" y="2132963"/>
            <a:ext cx="443186" cy="11769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41"/>
          <p:cNvSpPr txBox="1">
            <a:spLocks noChangeArrowheads="1"/>
          </p:cNvSpPr>
          <p:nvPr/>
        </p:nvSpPr>
        <p:spPr bwMode="auto">
          <a:xfrm>
            <a:off x="7794889" y="3942572"/>
            <a:ext cx="1058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err="1" smtClean="0">
                <a:solidFill>
                  <a:srgbClr val="000099"/>
                </a:solidFill>
              </a:rPr>
              <a:t>Lidar</a:t>
            </a:r>
            <a:r>
              <a:rPr lang="en-US" sz="1200" b="1" dirty="0" smtClean="0">
                <a:solidFill>
                  <a:srgbClr val="000099"/>
                </a:solidFill>
              </a:rPr>
              <a:t> (CPL)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603" name="Line 58"/>
          <p:cNvSpPr>
            <a:spLocks noChangeShapeType="1"/>
          </p:cNvSpPr>
          <p:nvPr/>
        </p:nvSpPr>
        <p:spPr bwMode="auto">
          <a:xfrm flipH="1" flipV="1">
            <a:off x="5886448" y="3641722"/>
            <a:ext cx="336552" cy="7205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Text Box 41"/>
          <p:cNvSpPr txBox="1">
            <a:spLocks noChangeArrowheads="1"/>
          </p:cNvSpPr>
          <p:nvPr/>
        </p:nvSpPr>
        <p:spPr bwMode="auto">
          <a:xfrm>
            <a:off x="3642138" y="4404350"/>
            <a:ext cx="215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IR spectrometer (HUPCRS)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605" name="Text Box 41"/>
          <p:cNvSpPr txBox="1">
            <a:spLocks noChangeArrowheads="1"/>
          </p:cNvSpPr>
          <p:nvPr/>
        </p:nvSpPr>
        <p:spPr bwMode="auto">
          <a:xfrm>
            <a:off x="3544888" y="4081072"/>
            <a:ext cx="1542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Water vapor (DLH)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67606" name="Line 58"/>
          <p:cNvSpPr>
            <a:spLocks noChangeShapeType="1"/>
          </p:cNvSpPr>
          <p:nvPr/>
        </p:nvSpPr>
        <p:spPr bwMode="auto">
          <a:xfrm flipH="1" flipV="1">
            <a:off x="8050144" y="3551087"/>
            <a:ext cx="10636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Text Box 41"/>
          <p:cNvSpPr txBox="1">
            <a:spLocks noChangeArrowheads="1"/>
          </p:cNvSpPr>
          <p:nvPr/>
        </p:nvSpPr>
        <p:spPr bwMode="auto">
          <a:xfrm>
            <a:off x="5832475" y="4394826"/>
            <a:ext cx="988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0099"/>
                </a:solidFill>
              </a:rPr>
              <a:t>Mini</a:t>
            </a:r>
            <a:r>
              <a:rPr lang="en-US" sz="1200" b="1" dirty="0" smtClean="0">
                <a:solidFill>
                  <a:srgbClr val="000099"/>
                </a:solidFill>
              </a:rPr>
              <a:t>-DOAS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608" name="Line 58"/>
          <p:cNvSpPr>
            <a:spLocks noChangeShapeType="1"/>
          </p:cNvSpPr>
          <p:nvPr/>
        </p:nvSpPr>
        <p:spPr bwMode="auto">
          <a:xfrm flipH="1" flipV="1">
            <a:off x="6572232" y="3939785"/>
            <a:ext cx="727092" cy="4225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58"/>
          <p:cNvSpPr>
            <a:spLocks noChangeShapeType="1"/>
          </p:cNvSpPr>
          <p:nvPr/>
        </p:nvSpPr>
        <p:spPr bwMode="auto">
          <a:xfrm flipV="1">
            <a:off x="4365086" y="3688325"/>
            <a:ext cx="1438275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58"/>
          <p:cNvSpPr>
            <a:spLocks noChangeShapeType="1"/>
          </p:cNvSpPr>
          <p:nvPr/>
        </p:nvSpPr>
        <p:spPr bwMode="auto">
          <a:xfrm>
            <a:off x="4959350" y="1944687"/>
            <a:ext cx="565149" cy="17700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Line 58"/>
          <p:cNvSpPr>
            <a:spLocks noChangeShapeType="1"/>
          </p:cNvSpPr>
          <p:nvPr/>
        </p:nvSpPr>
        <p:spPr bwMode="auto">
          <a:xfrm flipH="1" flipV="1">
            <a:off x="8156506" y="3028801"/>
            <a:ext cx="0" cy="9032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58"/>
          <p:cNvSpPr>
            <a:spLocks noChangeShapeType="1"/>
          </p:cNvSpPr>
          <p:nvPr/>
        </p:nvSpPr>
        <p:spPr bwMode="auto">
          <a:xfrm>
            <a:off x="2260600" y="1944686"/>
            <a:ext cx="425450" cy="1882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Text Box 41"/>
          <p:cNvSpPr txBox="1">
            <a:spLocks noChangeArrowheads="1"/>
          </p:cNvSpPr>
          <p:nvPr/>
        </p:nvSpPr>
        <p:spPr bwMode="auto">
          <a:xfrm>
            <a:off x="7207233" y="1818837"/>
            <a:ext cx="1538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NOAA water vapor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 rot="313833">
            <a:off x="1546225" y="3521075"/>
            <a:ext cx="549275" cy="171450"/>
          </a:xfrm>
          <a:custGeom>
            <a:avLst/>
            <a:gdLst>
              <a:gd name="connsiteX0" fmla="*/ 16974 w 900723"/>
              <a:gd name="connsiteY0" fmla="*/ 0 h 273599"/>
              <a:gd name="connsiteX1" fmla="*/ 102699 w 900723"/>
              <a:gd name="connsiteY1" fmla="*/ 247650 h 273599"/>
              <a:gd name="connsiteX2" fmla="*/ 798024 w 900723"/>
              <a:gd name="connsiteY2" fmla="*/ 238125 h 273599"/>
              <a:gd name="connsiteX3" fmla="*/ 883749 w 900723"/>
              <a:gd name="connsiteY3" fmla="*/ 0 h 273599"/>
              <a:gd name="connsiteX0" fmla="*/ 12396 w 915244"/>
              <a:gd name="connsiteY0" fmla="*/ 0 h 279613"/>
              <a:gd name="connsiteX1" fmla="*/ 117220 w 915244"/>
              <a:gd name="connsiteY1" fmla="*/ 253279 h 279613"/>
              <a:gd name="connsiteX2" fmla="*/ 812545 w 915244"/>
              <a:gd name="connsiteY2" fmla="*/ 243754 h 279613"/>
              <a:gd name="connsiteX3" fmla="*/ 898270 w 915244"/>
              <a:gd name="connsiteY3" fmla="*/ 5629 h 279613"/>
              <a:gd name="connsiteX0" fmla="*/ 0 w 902848"/>
              <a:gd name="connsiteY0" fmla="*/ 0 h 279613"/>
              <a:gd name="connsiteX1" fmla="*/ 104824 w 902848"/>
              <a:gd name="connsiteY1" fmla="*/ 253279 h 279613"/>
              <a:gd name="connsiteX2" fmla="*/ 800149 w 902848"/>
              <a:gd name="connsiteY2" fmla="*/ 243754 h 279613"/>
              <a:gd name="connsiteX3" fmla="*/ 885874 w 902848"/>
              <a:gd name="connsiteY3" fmla="*/ 5629 h 279613"/>
              <a:gd name="connsiteX0" fmla="*/ 0 w 917369"/>
              <a:gd name="connsiteY0" fmla="*/ 0 h 279001"/>
              <a:gd name="connsiteX1" fmla="*/ 104824 w 917369"/>
              <a:gd name="connsiteY1" fmla="*/ 253279 h 279001"/>
              <a:gd name="connsiteX2" fmla="*/ 800149 w 917369"/>
              <a:gd name="connsiteY2" fmla="*/ 243754 h 279001"/>
              <a:gd name="connsiteX3" fmla="*/ 904973 w 917369"/>
              <a:gd name="connsiteY3" fmla="*/ 16886 h 279001"/>
              <a:gd name="connsiteX0" fmla="*/ 0 w 913138"/>
              <a:gd name="connsiteY0" fmla="*/ 0 h 279001"/>
              <a:gd name="connsiteX1" fmla="*/ 104824 w 913138"/>
              <a:gd name="connsiteY1" fmla="*/ 253279 h 279001"/>
              <a:gd name="connsiteX2" fmla="*/ 800149 w 913138"/>
              <a:gd name="connsiteY2" fmla="*/ 243754 h 279001"/>
              <a:gd name="connsiteX3" fmla="*/ 904973 w 913138"/>
              <a:gd name="connsiteY3" fmla="*/ 16886 h 279001"/>
              <a:gd name="connsiteX0" fmla="*/ 0 w 911025"/>
              <a:gd name="connsiteY0" fmla="*/ 0 h 279001"/>
              <a:gd name="connsiteX1" fmla="*/ 104824 w 911025"/>
              <a:gd name="connsiteY1" fmla="*/ 253279 h 279001"/>
              <a:gd name="connsiteX2" fmla="*/ 800149 w 911025"/>
              <a:gd name="connsiteY2" fmla="*/ 243754 h 279001"/>
              <a:gd name="connsiteX3" fmla="*/ 904973 w 911025"/>
              <a:gd name="connsiteY3" fmla="*/ 16886 h 279001"/>
              <a:gd name="connsiteX0" fmla="*/ 0 w 911025"/>
              <a:gd name="connsiteY0" fmla="*/ 0 h 441756"/>
              <a:gd name="connsiteX1" fmla="*/ 104824 w 911025"/>
              <a:gd name="connsiteY1" fmla="*/ 405268 h 441756"/>
              <a:gd name="connsiteX2" fmla="*/ 800149 w 911025"/>
              <a:gd name="connsiteY2" fmla="*/ 395743 h 441756"/>
              <a:gd name="connsiteX3" fmla="*/ 904973 w 911025"/>
              <a:gd name="connsiteY3" fmla="*/ 168875 h 441756"/>
              <a:gd name="connsiteX0" fmla="*/ 0 w 1065728"/>
              <a:gd name="connsiteY0" fmla="*/ -1 h 326980"/>
              <a:gd name="connsiteX1" fmla="*/ 259527 w 1065728"/>
              <a:gd name="connsiteY1" fmla="*/ 298128 h 326980"/>
              <a:gd name="connsiteX2" fmla="*/ 954852 w 1065728"/>
              <a:gd name="connsiteY2" fmla="*/ 288603 h 326980"/>
              <a:gd name="connsiteX3" fmla="*/ 1059676 w 1065728"/>
              <a:gd name="connsiteY3" fmla="*/ 61735 h 326980"/>
              <a:gd name="connsiteX0" fmla="*/ 0 w 1065728"/>
              <a:gd name="connsiteY0" fmla="*/ -1 h 326980"/>
              <a:gd name="connsiteX1" fmla="*/ 259527 w 1065728"/>
              <a:gd name="connsiteY1" fmla="*/ 298128 h 326980"/>
              <a:gd name="connsiteX2" fmla="*/ 954852 w 1065728"/>
              <a:gd name="connsiteY2" fmla="*/ 288603 h 326980"/>
              <a:gd name="connsiteX3" fmla="*/ 1059676 w 1065728"/>
              <a:gd name="connsiteY3" fmla="*/ 61735 h 326980"/>
              <a:gd name="connsiteX0" fmla="*/ 0 w 1100865"/>
              <a:gd name="connsiteY0" fmla="*/ -1 h 326330"/>
              <a:gd name="connsiteX1" fmla="*/ 259527 w 1100865"/>
              <a:gd name="connsiteY1" fmla="*/ 298128 h 326330"/>
              <a:gd name="connsiteX2" fmla="*/ 954852 w 1100865"/>
              <a:gd name="connsiteY2" fmla="*/ 288603 h 326330"/>
              <a:gd name="connsiteX3" fmla="*/ 1099022 w 1100865"/>
              <a:gd name="connsiteY3" fmla="*/ 74449 h 326330"/>
              <a:gd name="connsiteX0" fmla="*/ 0 w 1099022"/>
              <a:gd name="connsiteY0" fmla="*/ -1 h 326330"/>
              <a:gd name="connsiteX1" fmla="*/ 259527 w 1099022"/>
              <a:gd name="connsiteY1" fmla="*/ 298128 h 326330"/>
              <a:gd name="connsiteX2" fmla="*/ 954852 w 1099022"/>
              <a:gd name="connsiteY2" fmla="*/ 288603 h 326330"/>
              <a:gd name="connsiteX3" fmla="*/ 1099022 w 1099022"/>
              <a:gd name="connsiteY3" fmla="*/ 74449 h 326330"/>
              <a:gd name="connsiteX0" fmla="*/ 0 w 1099022"/>
              <a:gd name="connsiteY0" fmla="*/ -1 h 326330"/>
              <a:gd name="connsiteX1" fmla="*/ 259527 w 1099022"/>
              <a:gd name="connsiteY1" fmla="*/ 298128 h 326330"/>
              <a:gd name="connsiteX2" fmla="*/ 954852 w 1099022"/>
              <a:gd name="connsiteY2" fmla="*/ 288603 h 326330"/>
              <a:gd name="connsiteX3" fmla="*/ 1099022 w 1099022"/>
              <a:gd name="connsiteY3" fmla="*/ 74449 h 326330"/>
              <a:gd name="connsiteX0" fmla="*/ 0 w 1099022"/>
              <a:gd name="connsiteY0" fmla="*/ -1 h 333654"/>
              <a:gd name="connsiteX1" fmla="*/ 259527 w 1099022"/>
              <a:gd name="connsiteY1" fmla="*/ 298128 h 333654"/>
              <a:gd name="connsiteX2" fmla="*/ 954852 w 1099022"/>
              <a:gd name="connsiteY2" fmla="*/ 288603 h 333654"/>
              <a:gd name="connsiteX3" fmla="*/ 1099022 w 1099022"/>
              <a:gd name="connsiteY3" fmla="*/ 74449 h 3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022" h="333654">
                <a:moveTo>
                  <a:pt x="0" y="-1"/>
                </a:moveTo>
                <a:cubicBezTo>
                  <a:pt x="59637" y="110577"/>
                  <a:pt x="100385" y="250027"/>
                  <a:pt x="259527" y="298128"/>
                </a:cubicBezTo>
                <a:cubicBezTo>
                  <a:pt x="418669" y="346229"/>
                  <a:pt x="821432" y="347791"/>
                  <a:pt x="954852" y="288603"/>
                </a:cubicBezTo>
                <a:cubicBezTo>
                  <a:pt x="1088272" y="229415"/>
                  <a:pt x="1051168" y="229624"/>
                  <a:pt x="1099022" y="74449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-124" charset="-128"/>
              <a:cs typeface="ヒラギノ角ゴ Pro W3" charset="0"/>
            </a:endParaRPr>
          </a:p>
        </p:txBody>
      </p:sp>
      <p:sp>
        <p:nvSpPr>
          <p:cNvPr id="67615" name="Text Box 46"/>
          <p:cNvSpPr txBox="1">
            <a:spLocks noChangeArrowheads="1"/>
          </p:cNvSpPr>
          <p:nvPr/>
        </p:nvSpPr>
        <p:spPr bwMode="auto">
          <a:xfrm>
            <a:off x="7065718" y="4362290"/>
            <a:ext cx="16549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Cloud probe (FCDP)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67616" name="Line 58"/>
          <p:cNvSpPr>
            <a:spLocks noChangeShapeType="1"/>
          </p:cNvSpPr>
          <p:nvPr/>
        </p:nvSpPr>
        <p:spPr bwMode="auto">
          <a:xfrm flipV="1">
            <a:off x="5145596" y="3777455"/>
            <a:ext cx="657765" cy="6643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Parallelogram 6"/>
          <p:cNvSpPr/>
          <p:nvPr/>
        </p:nvSpPr>
        <p:spPr bwMode="auto">
          <a:xfrm>
            <a:off x="4324350" y="3284538"/>
            <a:ext cx="88900" cy="10795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-124" charset="-128"/>
              <a:cs typeface="ヒラギノ角ゴ Pro W3" charset="0"/>
            </a:endParaRPr>
          </a:p>
        </p:txBody>
      </p:sp>
      <p:sp>
        <p:nvSpPr>
          <p:cNvPr id="67619" name="Line 58"/>
          <p:cNvSpPr>
            <a:spLocks noChangeShapeType="1"/>
          </p:cNvSpPr>
          <p:nvPr/>
        </p:nvSpPr>
        <p:spPr bwMode="auto">
          <a:xfrm flipH="1" flipV="1">
            <a:off x="4350798" y="3412102"/>
            <a:ext cx="14288" cy="654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Line 58"/>
          <p:cNvSpPr>
            <a:spLocks noChangeShapeType="1"/>
          </p:cNvSpPr>
          <p:nvPr/>
        </p:nvSpPr>
        <p:spPr bwMode="auto">
          <a:xfrm flipH="1">
            <a:off x="1771650" y="1944687"/>
            <a:ext cx="488950" cy="16684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" name="Line 60"/>
          <p:cNvSpPr>
            <a:spLocks noChangeShapeType="1"/>
          </p:cNvSpPr>
          <p:nvPr/>
        </p:nvSpPr>
        <p:spPr bwMode="auto">
          <a:xfrm flipV="1">
            <a:off x="1822450" y="3365498"/>
            <a:ext cx="255588" cy="654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30500" y="2133600"/>
            <a:ext cx="152400" cy="4445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-124" charset="-128"/>
              <a:cs typeface="ヒラギノ角ゴ Pro W3" charset="0"/>
            </a:endParaRPr>
          </a:p>
        </p:txBody>
      </p:sp>
      <p:sp>
        <p:nvSpPr>
          <p:cNvPr id="6" name="L-Shape 5"/>
          <p:cNvSpPr/>
          <p:nvPr/>
        </p:nvSpPr>
        <p:spPr bwMode="auto">
          <a:xfrm>
            <a:off x="6461125" y="3836988"/>
            <a:ext cx="76200" cy="101600"/>
          </a:xfrm>
          <a:prstGeom prst="corner">
            <a:avLst>
              <a:gd name="adj1" fmla="val 23809"/>
              <a:gd name="adj2" fmla="val 44196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-124" charset="-128"/>
              <a:cs typeface="ヒラギノ角ゴ Pro W3" charset="0"/>
            </a:endParaRPr>
          </a:p>
        </p:txBody>
      </p:sp>
      <p:sp>
        <p:nvSpPr>
          <p:cNvPr id="67624" name="Line 58"/>
          <p:cNvSpPr>
            <a:spLocks noChangeShapeType="1"/>
          </p:cNvSpPr>
          <p:nvPr/>
        </p:nvSpPr>
        <p:spPr bwMode="auto">
          <a:xfrm>
            <a:off x="6496048" y="2308223"/>
            <a:ext cx="155576" cy="9818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6090450" y="1954360"/>
            <a:ext cx="654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9"/>
                </a:solidFill>
              </a:rPr>
              <a:t>Ozone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278743" y="0"/>
            <a:ext cx="258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ATTREX Payload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71650" y="5737382"/>
            <a:ext cx="550663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Still hope to get Hawkeye on the aircraft for 2014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335285" y="4517062"/>
            <a:ext cx="2827338" cy="523875"/>
            <a:chOff x="381000" y="4800600"/>
            <a:chExt cx="2827376" cy="523220"/>
          </a:xfrm>
        </p:grpSpPr>
        <p:sp>
          <p:nvSpPr>
            <p:cNvPr id="45" name="TextBox 104"/>
            <p:cNvSpPr txBox="1">
              <a:spLocks noChangeArrowheads="1"/>
            </p:cNvSpPr>
            <p:nvPr/>
          </p:nvSpPr>
          <p:spPr bwMode="auto">
            <a:xfrm>
              <a:off x="769976" y="4800600"/>
              <a:ext cx="2438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cs typeface="Arial" charset="0"/>
                </a:rPr>
                <a:t>Pressurized compartments</a:t>
              </a:r>
            </a:p>
            <a:p>
              <a:r>
                <a:rPr lang="en-US" sz="400" dirty="0">
                  <a:cs typeface="Arial" charset="0"/>
                </a:rPr>
                <a:t> </a:t>
              </a:r>
            </a:p>
            <a:p>
              <a:r>
                <a:rPr lang="en-US" sz="1200" dirty="0">
                  <a:cs typeface="Arial" charset="0"/>
                </a:rPr>
                <a:t>Unpressurized compartments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1000" y="4876705"/>
              <a:ext cx="381005" cy="152209"/>
            </a:xfrm>
            <a:prstGeom prst="rect">
              <a:avLst/>
            </a:prstGeom>
            <a:solidFill>
              <a:srgbClr val="F2B4A8">
                <a:alpha val="74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81000" y="5128802"/>
              <a:ext cx="381005" cy="152209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59" name="AutoShape 39"/>
          <p:cNvSpPr>
            <a:spLocks noChangeArrowheads="1"/>
          </p:cNvSpPr>
          <p:nvPr/>
        </p:nvSpPr>
        <p:spPr bwMode="auto">
          <a:xfrm flipH="1">
            <a:off x="7306741" y="2863036"/>
            <a:ext cx="141288" cy="319087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7451637" y="2525764"/>
            <a:ext cx="230909" cy="588818"/>
          </a:xfrm>
          <a:prstGeom prst="moon">
            <a:avLst>
              <a:gd name="adj" fmla="val 3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381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7571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Fall 2011 flights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160" y="5646905"/>
            <a:ext cx="7099680" cy="98240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Three long flights to the tropics (16–24 hours duration)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Sampling cold TTL regions and downwind of deep convection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141" y="757169"/>
            <a:ext cx="6659719" cy="46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7571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Winter 2013 flights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160" y="5646905"/>
            <a:ext cx="7099680" cy="98240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Six long flights to the tropics (~24 hours duration each)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Sampling cold TTL regions, downwind of deep convection, and latitude surveys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142" y="757169"/>
            <a:ext cx="6659717" cy="46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TTL vertical profiling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160" y="6138108"/>
            <a:ext cx="7099680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Most of the flight time was spent ascending/descending through the TTL.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907" y="584978"/>
            <a:ext cx="6556186" cy="5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TTL tracer profiles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160" y="5206821"/>
            <a:ext cx="7099680" cy="140365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Dependence of vertical gradient on tracer lifetime as expected</a:t>
            </a:r>
          </a:p>
          <a:p>
            <a:pPr marL="342900" indent="-34290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Combination of trajectory modeling and tracer measurements to assess convective influence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2" y="484284"/>
            <a:ext cx="7982536" cy="45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Cloud and humidity measurements (</a:t>
            </a:r>
            <a:r>
              <a:rPr lang="en-US" sz="2400" dirty="0" smtClean="0">
                <a:latin typeface="Arial"/>
                <a:cs typeface="Arial"/>
              </a:rPr>
              <a:t>2011 RF02)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53" y="6138108"/>
            <a:ext cx="7490895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Ice saturation ratio held near unity in cloud with very high ice concentrations; significant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supersaturation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above and below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328" y="584978"/>
            <a:ext cx="4499344" cy="5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172" y="1"/>
            <a:ext cx="8161657" cy="48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Cloud and humidity measurements (</a:t>
            </a:r>
            <a:r>
              <a:rPr lang="en-US" sz="2400" dirty="0" smtClean="0">
                <a:latin typeface="Arial"/>
                <a:cs typeface="Arial"/>
              </a:rPr>
              <a:t>2011 RF02)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53" y="4792875"/>
            <a:ext cx="7490895" cy="71989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2.5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ppmv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dehydration within high ice-concentration cloud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500" y="798151"/>
            <a:ext cx="7745000" cy="38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7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</TotalTime>
  <Words>472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Airborne Tropical Trpopopause EXperiment (ATTREX)  Eric Jensen (NASA Ames Research Center) and ATTREX science team</vt:lpstr>
      <vt:lpstr>NASA Global Hawk performance</vt:lpstr>
      <vt:lpstr>PowerPoint Presentation</vt:lpstr>
      <vt:lpstr>Fall 2011 flights</vt:lpstr>
      <vt:lpstr>Winter 2013 flights</vt:lpstr>
      <vt:lpstr>TTL vertical profiling</vt:lpstr>
      <vt:lpstr>TTL tracer profiles</vt:lpstr>
      <vt:lpstr>Cloud and humidity measurements (2011 RF02)</vt:lpstr>
      <vt:lpstr>Cloud and humidity measurements (2011 RF02)</vt:lpstr>
      <vt:lpstr>Cloud and humidity measurements (2013 RF06)</vt:lpstr>
      <vt:lpstr>Cloud and humidity measurements (2013 RF05)</vt:lpstr>
      <vt:lpstr>Cloud, humidity, and ozone measurements (2013 RF05)</vt:lpstr>
      <vt:lpstr>Guam flight plans</vt:lpstr>
      <vt:lpstr>Outlook for 2014 Guam deployment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Airborne Tropical Trpopopause EXperiment (ATTREX)  Eric Jensen (NASA Ames Research Center)  Borrowing from :</dc:title>
  <dc:creator>Eric</dc:creator>
  <cp:lastModifiedBy>Eric</cp:lastModifiedBy>
  <cp:revision>23</cp:revision>
  <dcterms:created xsi:type="dcterms:W3CDTF">2013-10-17T17:28:23Z</dcterms:created>
  <dcterms:modified xsi:type="dcterms:W3CDTF">2013-10-23T13:57:40Z</dcterms:modified>
</cp:coreProperties>
</file>