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32" r:id="rId3"/>
    <p:sldId id="343" r:id="rId4"/>
    <p:sldId id="345" r:id="rId5"/>
    <p:sldId id="367" r:id="rId6"/>
    <p:sldId id="346" r:id="rId7"/>
    <p:sldId id="363" r:id="rId8"/>
    <p:sldId id="371" r:id="rId9"/>
    <p:sldId id="347" r:id="rId10"/>
    <p:sldId id="349" r:id="rId11"/>
    <p:sldId id="372" r:id="rId12"/>
    <p:sldId id="374" r:id="rId13"/>
    <p:sldId id="373" r:id="rId14"/>
    <p:sldId id="375" r:id="rId15"/>
    <p:sldId id="365" r:id="rId16"/>
    <p:sldId id="297" r:id="rId17"/>
    <p:sldId id="358" r:id="rId18"/>
    <p:sldId id="296" r:id="rId19"/>
    <p:sldId id="366" r:id="rId20"/>
    <p:sldId id="370" r:id="rId2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5" autoAdjust="0"/>
    <p:restoredTop sz="99810" autoAdjust="0"/>
  </p:normalViewPr>
  <p:slideViewPr>
    <p:cSldViewPr>
      <p:cViewPr>
        <p:scale>
          <a:sx n="95" d="100"/>
          <a:sy n="95" d="100"/>
        </p:scale>
        <p:origin x="-23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1BA75-181C-7046-8EC3-DA3BE5292749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5EB91-9167-5147-8370-60056FA47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0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ADA4A-77D1-FF40-8633-D253699E35BB}" type="slidenum">
              <a:rPr lang="en-US">
                <a:latin typeface="Times New Roman" pitchFamily="28" charset="0"/>
              </a:rPr>
              <a:pPr/>
              <a:t>7</a:t>
            </a:fld>
            <a:endParaRPr lang="en-US">
              <a:latin typeface="Times New Roman" pitchFamily="2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28" charset="0"/>
              <a:ea typeface="Arial" pitchFamily="28" charset="0"/>
              <a:cs typeface="Arial" pitchFamily="2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46E5-9750-4B3E-982D-D916E22127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46E5-9750-4B3E-982D-D916E22127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5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B5605-DACA-B646-8176-C2A17D62CE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2DE34-E8D0-4C4F-A6ED-2600B66FA6E0}" type="datetimeFigureOut">
              <a:rPr lang="en-US" smtClean="0"/>
              <a:pPr/>
              <a:t>5/7/13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1F785-60BA-420B-BE02-58954F43DB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tephen.J.Katzberg@nasa.gov" TargetMode="External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2.png"/><Relationship Id="rId5" Type="http://schemas.openxmlformats.org/officeDocument/2006/relationships/image" Target="../media/image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14400"/>
            <a:ext cx="8686800" cy="2305050"/>
          </a:xfrm>
        </p:spPr>
        <p:txBody>
          <a:bodyPr>
            <a:noAutofit/>
          </a:bodyPr>
          <a:lstStyle/>
          <a:p>
            <a:r>
              <a:rPr lang="en-US" dirty="0" smtClean="0"/>
              <a:t>GPS-R </a:t>
            </a:r>
            <a:r>
              <a:rPr lang="en-US" dirty="0" smtClean="0"/>
              <a:t>Winds/</a:t>
            </a:r>
            <a:r>
              <a:rPr lang="en-US" dirty="0" err="1" smtClean="0"/>
              <a:t>SoOp</a:t>
            </a:r>
            <a:r>
              <a:rPr lang="en-US" dirty="0" smtClean="0"/>
              <a:t> </a:t>
            </a:r>
            <a:r>
              <a:rPr lang="en-US" dirty="0" smtClean="0"/>
              <a:t>Winds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90800"/>
            <a:ext cx="8458200" cy="3352800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sz="3429" dirty="0" smtClean="0">
                <a:solidFill>
                  <a:schemeClr val="tx1"/>
                </a:solidFill>
              </a:rPr>
              <a:t>HS-3 Science Team Meeting</a:t>
            </a:r>
          </a:p>
          <a:p>
            <a:r>
              <a:rPr lang="en-US" sz="3429" dirty="0" smtClean="0">
                <a:solidFill>
                  <a:schemeClr val="tx1"/>
                </a:solidFill>
              </a:rPr>
              <a:t>NASA Research Park, Moffett Field, CA</a:t>
            </a:r>
          </a:p>
          <a:p>
            <a:endParaRPr lang="en-US" sz="3429" dirty="0" smtClean="0">
              <a:solidFill>
                <a:schemeClr val="tx1"/>
              </a:solidFill>
            </a:endParaRPr>
          </a:p>
          <a:p>
            <a:r>
              <a:rPr lang="en-US" sz="3429" dirty="0" smtClean="0">
                <a:solidFill>
                  <a:schemeClr val="tx1"/>
                </a:solidFill>
              </a:rPr>
              <a:t>James L </a:t>
            </a:r>
            <a:r>
              <a:rPr lang="en-US" sz="3429" dirty="0" smtClean="0">
                <a:solidFill>
                  <a:schemeClr val="tx1"/>
                </a:solidFill>
              </a:rPr>
              <a:t>Garrison Purdue University</a:t>
            </a:r>
          </a:p>
          <a:p>
            <a:r>
              <a:rPr lang="en-US" sz="3429" dirty="0" smtClean="0">
                <a:solidFill>
                  <a:schemeClr val="tx1"/>
                </a:solidFill>
              </a:rPr>
              <a:t>Stephen J </a:t>
            </a:r>
            <a:r>
              <a:rPr lang="en-US" sz="3429" dirty="0" err="1" smtClean="0">
                <a:solidFill>
                  <a:schemeClr val="tx1"/>
                </a:solidFill>
              </a:rPr>
              <a:t>Katzberg</a:t>
            </a:r>
            <a:r>
              <a:rPr lang="en-US" sz="3429" dirty="0" smtClean="0">
                <a:solidFill>
                  <a:schemeClr val="tx1"/>
                </a:solidFill>
              </a:rPr>
              <a:t>, SCSU/NASA</a:t>
            </a:r>
          </a:p>
          <a:p>
            <a:r>
              <a:rPr lang="en-US" sz="3429" dirty="0" smtClean="0">
                <a:solidFill>
                  <a:schemeClr val="tx1"/>
                </a:solidFill>
              </a:rPr>
              <a:t>Robert Holloway, ITT-</a:t>
            </a:r>
            <a:r>
              <a:rPr lang="en-US" sz="3429" dirty="0" err="1" smtClean="0">
                <a:solidFill>
                  <a:schemeClr val="tx1"/>
                </a:solidFill>
              </a:rPr>
              <a:t>Exelis</a:t>
            </a:r>
            <a:endParaRPr lang="en-US" sz="3429" dirty="0" smtClean="0">
              <a:solidFill>
                <a:schemeClr val="tx1"/>
              </a:solidFill>
            </a:endParaRPr>
          </a:p>
          <a:p>
            <a:r>
              <a:rPr lang="en-US" sz="3429" dirty="0" smtClean="0">
                <a:solidFill>
                  <a:schemeClr val="tx1"/>
                </a:solidFill>
              </a:rPr>
              <a:t>George </a:t>
            </a:r>
            <a:r>
              <a:rPr lang="en-US" sz="3429" dirty="0" err="1" smtClean="0">
                <a:solidFill>
                  <a:schemeClr val="tx1"/>
                </a:solidFill>
              </a:rPr>
              <a:t>Ganoe</a:t>
            </a:r>
            <a:r>
              <a:rPr lang="en-US" sz="3429" dirty="0" smtClean="0">
                <a:solidFill>
                  <a:schemeClr val="tx1"/>
                </a:solidFill>
              </a:rPr>
              <a:t>, NASA </a:t>
            </a:r>
            <a:r>
              <a:rPr lang="en-US" sz="3429" dirty="0" err="1" smtClean="0">
                <a:solidFill>
                  <a:schemeClr val="tx1"/>
                </a:solidFill>
              </a:rPr>
              <a:t>Langey</a:t>
            </a:r>
            <a:endParaRPr lang="en-US" sz="800" i="1" baseline="30000" dirty="0" smtClean="0">
              <a:solidFill>
                <a:schemeClr val="tx1"/>
              </a:solidFill>
            </a:endParaRPr>
          </a:p>
          <a:p>
            <a:endParaRPr lang="en-US" sz="800" i="1" baseline="30000" dirty="0" smtClean="0">
              <a:solidFill>
                <a:schemeClr val="tx1"/>
              </a:solidFill>
            </a:endParaRPr>
          </a:p>
          <a:p>
            <a:endParaRPr lang="en-US" sz="2400" i="1" dirty="0" smtClean="0">
              <a:solidFill>
                <a:schemeClr val="tx1"/>
              </a:solidFill>
            </a:endParaRPr>
          </a:p>
          <a:p>
            <a:endParaRPr lang="en-US" sz="2800" i="1" baseline="30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Simulated Wind Speed Retrievals</a:t>
            </a:r>
            <a:endParaRPr lang="en-US" sz="3600" dirty="0"/>
          </a:p>
        </p:txBody>
      </p:sp>
      <p:pic>
        <p:nvPicPr>
          <p:cNvPr id="4" name="Content Placeholder 3" descr="GRSL_SHAH_FINAL-5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3941"/>
          <a:stretch>
            <a:fillRect/>
          </a:stretch>
        </p:blipFill>
        <p:spPr>
          <a:xfrm>
            <a:off x="457200" y="14478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81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HS-3 </a:t>
            </a:r>
            <a:r>
              <a:rPr lang="en-US" dirty="0" err="1" smtClean="0"/>
              <a:t>SoOp</a:t>
            </a:r>
            <a:r>
              <a:rPr lang="en-US" dirty="0" smtClean="0"/>
              <a:t> Receiver: </a:t>
            </a:r>
            <a:br>
              <a:rPr lang="en-US" dirty="0" smtClean="0"/>
            </a:br>
            <a:r>
              <a:rPr lang="en-US" dirty="0" smtClean="0"/>
              <a:t>FPGA-Based </a:t>
            </a:r>
            <a:r>
              <a:rPr lang="en-US" dirty="0" err="1" smtClean="0"/>
              <a:t>SoOp</a:t>
            </a:r>
            <a:r>
              <a:rPr lang="en-US" dirty="0" smtClean="0"/>
              <a:t> Processor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4582" y="2057401"/>
            <a:ext cx="8991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FPGA-Based real-time </a:t>
            </a:r>
            <a:r>
              <a:rPr lang="en-US" sz="2800" dirty="0" err="1" smtClean="0"/>
              <a:t>correlators</a:t>
            </a:r>
            <a:endParaRPr lang="en-US" sz="2800" dirty="0" smtClean="0"/>
          </a:p>
          <a:p>
            <a:r>
              <a:rPr lang="en-US" sz="2800" dirty="0" smtClean="0"/>
              <a:t>23x18x8 </a:t>
            </a:r>
            <a:r>
              <a:rPr lang="en-US" sz="2800" dirty="0"/>
              <a:t>cm </a:t>
            </a:r>
          </a:p>
          <a:p>
            <a:r>
              <a:rPr lang="en-US" sz="2800" dirty="0" smtClean="0"/>
              <a:t>&lt;</a:t>
            </a:r>
            <a:r>
              <a:rPr lang="en-US" sz="2800" dirty="0"/>
              <a:t>7</a:t>
            </a:r>
            <a:r>
              <a:rPr lang="en-US" sz="2800" dirty="0" smtClean="0"/>
              <a:t> W </a:t>
            </a:r>
            <a:endParaRPr lang="en-US" sz="2800" dirty="0"/>
          </a:p>
          <a:p>
            <a:r>
              <a:rPr lang="en-US" sz="2800" dirty="0" smtClean="0"/>
              <a:t>&lt;</a:t>
            </a:r>
            <a:r>
              <a:rPr lang="en-US" sz="2800" dirty="0" smtClean="0"/>
              <a:t>1 </a:t>
            </a:r>
            <a:r>
              <a:rPr lang="en-US" sz="2800" dirty="0" smtClean="0"/>
              <a:t>Kg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Configured for XM radio (S-band)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err="1" smtClean="0"/>
              <a:t>interchangable</a:t>
            </a:r>
            <a:r>
              <a:rPr lang="en-US" sz="2800" dirty="0" smtClean="0"/>
              <a:t> </a:t>
            </a:r>
            <a:r>
              <a:rPr lang="en-US" sz="2800" dirty="0" smtClean="0"/>
              <a:t>front-ends</a:t>
            </a:r>
          </a:p>
          <a:p>
            <a:r>
              <a:rPr lang="en-US" sz="2800" dirty="0" smtClean="0"/>
              <a:t>ITT-</a:t>
            </a:r>
            <a:r>
              <a:rPr lang="en-US" sz="2800" dirty="0" err="1" smtClean="0"/>
              <a:t>Exelis</a:t>
            </a:r>
            <a:r>
              <a:rPr lang="en-US" sz="2800" dirty="0" smtClean="0"/>
              <a:t> IRAD funding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981200"/>
            <a:ext cx="351580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HS-3 </a:t>
            </a:r>
            <a:r>
              <a:rPr lang="en-US" dirty="0" err="1" smtClean="0"/>
              <a:t>SoOp</a:t>
            </a:r>
            <a:r>
              <a:rPr lang="en-US" dirty="0" smtClean="0"/>
              <a:t> Receiver: </a:t>
            </a:r>
            <a:br>
              <a:rPr lang="en-US" dirty="0" smtClean="0"/>
            </a:br>
            <a:r>
              <a:rPr lang="en-US" dirty="0" smtClean="0"/>
              <a:t>Combined GPS/XM Antenna</a:t>
            </a:r>
            <a:endParaRPr lang="en-US" dirty="0"/>
          </a:p>
        </p:txBody>
      </p:sp>
      <p:pic>
        <p:nvPicPr>
          <p:cNvPr id="4" name="Picture 3" descr="XMorSIRIUSAntennas-17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807208" cy="2209800"/>
          </a:xfrm>
          <a:prstGeom prst="rect">
            <a:avLst/>
          </a:prstGeom>
        </p:spPr>
      </p:pic>
      <p:pic>
        <p:nvPicPr>
          <p:cNvPr id="5" name="Picture 4" descr="XMorSIRIUSAntennas-18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69008"/>
            <a:ext cx="4450080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Status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GPS-DMR: Receiver ready to go – seeking integration funds</a:t>
            </a:r>
          </a:p>
          <a:p>
            <a:r>
              <a:rPr lang="en-US" dirty="0" smtClean="0"/>
              <a:t>HS-3 </a:t>
            </a:r>
            <a:r>
              <a:rPr lang="en-US" dirty="0" err="1" smtClean="0"/>
              <a:t>SoOp</a:t>
            </a:r>
            <a:r>
              <a:rPr lang="en-US" dirty="0"/>
              <a:t> </a:t>
            </a:r>
            <a:r>
              <a:rPr lang="en-US" dirty="0" smtClean="0"/>
              <a:t>Receiver </a:t>
            </a:r>
          </a:p>
          <a:p>
            <a:pPr lvl="1"/>
            <a:r>
              <a:rPr lang="en-US" dirty="0" smtClean="0"/>
              <a:t>FPGA working with stored digital data</a:t>
            </a:r>
          </a:p>
          <a:p>
            <a:pPr lvl="1"/>
            <a:r>
              <a:rPr lang="en-US" dirty="0" smtClean="0"/>
              <a:t>June 2013 – Planned demo with live sky signals</a:t>
            </a:r>
          </a:p>
          <a:p>
            <a:pPr lvl="1"/>
            <a:r>
              <a:rPr lang="en-US" dirty="0" smtClean="0"/>
              <a:t>Summer 2013 – test flight on light A/C</a:t>
            </a:r>
          </a:p>
          <a:p>
            <a:pPr lvl="1"/>
            <a:r>
              <a:rPr lang="en-US" dirty="0" smtClean="0"/>
              <a:t>Dec. 2013 – Flight unit delivery. </a:t>
            </a:r>
          </a:p>
          <a:p>
            <a:pPr lvl="1"/>
            <a:r>
              <a:rPr lang="en-US" dirty="0" smtClean="0"/>
              <a:t> Seeking integration funds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3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Backups and 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7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Advantages of </a:t>
            </a:r>
            <a:r>
              <a:rPr lang="en-US" dirty="0" err="1" smtClean="0"/>
              <a:t>SoOp</a:t>
            </a:r>
            <a:r>
              <a:rPr lang="en-US" dirty="0" smtClean="0"/>
              <a:t> for </a:t>
            </a:r>
            <a:r>
              <a:rPr lang="en-US" dirty="0" smtClean="0"/>
              <a:t>UAVs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9144000" cy="46783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Strong, coherent signal provide for free, hence:</a:t>
            </a:r>
          </a:p>
          <a:p>
            <a:pPr lvl="1"/>
            <a:r>
              <a:rPr lang="en-US" dirty="0" smtClean="0"/>
              <a:t>Passive</a:t>
            </a:r>
          </a:p>
          <a:p>
            <a:pPr lvl="1"/>
            <a:r>
              <a:rPr lang="en-US" dirty="0" smtClean="0"/>
              <a:t>Very small antennas (usually low-gain patches)</a:t>
            </a:r>
          </a:p>
          <a:p>
            <a:pPr lvl="1"/>
            <a:r>
              <a:rPr lang="en-US" dirty="0" smtClean="0"/>
              <a:t>Very small, low power receiver</a:t>
            </a:r>
          </a:p>
          <a:p>
            <a:pPr lvl="1"/>
            <a:r>
              <a:rPr lang="en-US" dirty="0" smtClean="0"/>
              <a:t>Resistance to RFI</a:t>
            </a:r>
          </a:p>
          <a:p>
            <a:r>
              <a:rPr lang="en-US" sz="2800" dirty="0" smtClean="0"/>
              <a:t>Use of non-protected frequencies</a:t>
            </a:r>
          </a:p>
          <a:p>
            <a:r>
              <a:rPr lang="en-US" sz="2800" dirty="0" smtClean="0"/>
              <a:t>Some measurements require little power calibration</a:t>
            </a:r>
          </a:p>
          <a:p>
            <a:pPr lvl="1"/>
            <a:r>
              <a:rPr lang="en-US" dirty="0" smtClean="0"/>
              <a:t>Basic observation: signal correlation function, not scattering coefficient</a:t>
            </a:r>
          </a:p>
          <a:p>
            <a:pPr lvl="1"/>
            <a:r>
              <a:rPr lang="en-US" dirty="0" smtClean="0"/>
              <a:t>Direct signal available for relative power measurement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619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 smtClean="0"/>
              <a:t>Hi-Winds 2009 Experiment</a:t>
            </a:r>
            <a:endParaRPr lang="en-US" dirty="0"/>
          </a:p>
        </p:txBody>
      </p:sp>
      <p:pic>
        <p:nvPicPr>
          <p:cNvPr id="6" name="Picture 5" descr="IMG_3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3962400" cy="2971800"/>
          </a:xfrm>
          <a:prstGeom prst="rect">
            <a:avLst/>
          </a:prstGeom>
        </p:spPr>
      </p:pic>
      <p:pic>
        <p:nvPicPr>
          <p:cNvPr id="7" name="Picture 6" descr="IMG_34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524000"/>
            <a:ext cx="5283200" cy="3962400"/>
          </a:xfrm>
          <a:prstGeom prst="rect">
            <a:avLst/>
          </a:prstGeom>
        </p:spPr>
      </p:pic>
      <p:pic>
        <p:nvPicPr>
          <p:cNvPr id="5" name="Picture 4" descr="IMG_34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733800"/>
            <a:ext cx="3429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4945" y="5105400"/>
            <a:ext cx="436905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Integration at Wallops Is., VA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962400"/>
            <a:ext cx="298150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NASA Langley DMR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5867400"/>
            <a:ext cx="2594906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GNSS-R Antenna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Collaborators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ITT-</a:t>
            </a:r>
            <a:r>
              <a:rPr lang="en-US" dirty="0" err="1" smtClean="0"/>
              <a:t>Exelis</a:t>
            </a:r>
            <a:r>
              <a:rPr lang="en-US" dirty="0" smtClean="0"/>
              <a:t>: </a:t>
            </a:r>
            <a:r>
              <a:rPr lang="en-US" dirty="0" err="1" smtClean="0"/>
              <a:t>SoOp</a:t>
            </a:r>
            <a:r>
              <a:rPr lang="en-US" dirty="0" smtClean="0"/>
              <a:t> Receiver development (IR&amp;D)</a:t>
            </a:r>
          </a:p>
          <a:p>
            <a:r>
              <a:rPr lang="en-US" dirty="0" smtClean="0"/>
              <a:t>NASA Langley/South Carolina State: GPS DMR</a:t>
            </a:r>
          </a:p>
          <a:p>
            <a:r>
              <a:rPr lang="en-US" dirty="0" smtClean="0"/>
              <a:t>Flight campaigns: JPL (2009), NRL (2011) </a:t>
            </a:r>
          </a:p>
          <a:p>
            <a:r>
              <a:rPr lang="en-US" dirty="0" smtClean="0"/>
              <a:t>NOAA: Hurricane hunter flights</a:t>
            </a:r>
          </a:p>
          <a:p>
            <a:r>
              <a:rPr lang="en-US" dirty="0" smtClean="0"/>
              <a:t>NCAR: HIAPER-GISMOS Receiver</a:t>
            </a:r>
          </a:p>
          <a:p>
            <a:r>
              <a:rPr lang="en-US" dirty="0" smtClean="0"/>
              <a:t>Purdue Dept. Earth &amp; Atmospheric Science, School of Agricultural and Biological Eng.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9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 smtClean="0"/>
              <a:t>Hi-Winds 2009 Experiment</a:t>
            </a:r>
            <a:endParaRPr lang="en-US" dirty="0"/>
          </a:p>
        </p:txBody>
      </p:sp>
      <p:pic>
        <p:nvPicPr>
          <p:cNvPr id="5" name="Picture 4" descr="map06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48135" y="1123665"/>
            <a:ext cx="499053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NASA Langley GPS-DMR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099" name="Line 5"/>
          <p:cNvSpPr>
            <a:spLocks noChangeShapeType="1"/>
          </p:cNvSpPr>
          <p:nvPr/>
        </p:nvSpPr>
        <p:spPr bwMode="auto">
          <a:xfrm>
            <a:off x="304800" y="1143000"/>
            <a:ext cx="8610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4572000" y="1143000"/>
            <a:ext cx="0" cy="571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auto">
          <a:xfrm>
            <a:off x="152400" y="38862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4648200" y="1676400"/>
            <a:ext cx="42672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Description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Weight:	         0.860 – 3.00 Kg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Power consumption:  13 watts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Dimensions:	         23 x 13 x 17 cm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Antenna diameter:     10 cm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4648200" y="4038600"/>
            <a:ext cx="4267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Potential applications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Soil moisture mapping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Altimetry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36631F"/>
                </a:solidFill>
              </a:rPr>
              <a:t>  Freeze/thaw monitoring</a:t>
            </a:r>
          </a:p>
        </p:txBody>
      </p:sp>
      <p:sp>
        <p:nvSpPr>
          <p:cNvPr id="4104" name="Text Box 16"/>
          <p:cNvSpPr txBox="1">
            <a:spLocks noChangeArrowheads="1"/>
          </p:cNvSpPr>
          <p:nvPr/>
        </p:nvSpPr>
        <p:spPr bwMode="auto">
          <a:xfrm>
            <a:off x="152400" y="3505200"/>
            <a:ext cx="4267200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Points of contact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Dr. Stephen J. </a:t>
            </a:r>
            <a:r>
              <a:rPr lang="en-US" dirty="0" err="1">
                <a:solidFill>
                  <a:srgbClr val="36631F"/>
                </a:solidFill>
              </a:rPr>
              <a:t>Katzberg</a:t>
            </a:r>
            <a:r>
              <a:rPr lang="en-US" dirty="0">
                <a:solidFill>
                  <a:srgbClr val="36631F"/>
                </a:solidFill>
              </a:rPr>
              <a:t>, PI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Phone: (803) 516-6068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Email: </a:t>
            </a:r>
            <a:r>
              <a:rPr lang="en-US" dirty="0" err="1">
                <a:solidFill>
                  <a:srgbClr val="36631F"/>
                </a:solidFill>
                <a:hlinkClick r:id="rId2"/>
              </a:rPr>
              <a:t>Stephen.J.Katzberg@nasa.gov</a:t>
            </a:r>
            <a:endParaRPr lang="en-US" dirty="0">
              <a:solidFill>
                <a:srgbClr val="36631F"/>
              </a:solidFill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US" dirty="0">
              <a:solidFill>
                <a:srgbClr val="36631F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36631F"/>
                </a:solidFill>
              </a:rPr>
              <a:t>George G. </a:t>
            </a:r>
            <a:r>
              <a:rPr lang="en-US" dirty="0" err="1" smtClean="0">
                <a:solidFill>
                  <a:srgbClr val="36631F"/>
                </a:solidFill>
              </a:rPr>
              <a:t>Ganoe</a:t>
            </a:r>
            <a:endParaRPr lang="en-US" dirty="0">
              <a:solidFill>
                <a:srgbClr val="36631F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Phone: (757) 864-3707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36631F"/>
                </a:solidFill>
              </a:rPr>
              <a:t>Email: </a:t>
            </a:r>
            <a:r>
              <a:rPr lang="en-US" dirty="0" err="1">
                <a:solidFill>
                  <a:srgbClr val="36631F"/>
                </a:solidFill>
              </a:rPr>
              <a:t>michael.s.grant@nasa.gov</a:t>
            </a:r>
            <a:endParaRPr lang="en-US" dirty="0">
              <a:solidFill>
                <a:srgbClr val="36631F"/>
              </a:solidFill>
            </a:endParaRPr>
          </a:p>
        </p:txBody>
      </p:sp>
      <p:pic>
        <p:nvPicPr>
          <p:cNvPr id="4105" name="Picture 21" descr="Reflectometer2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038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" y="3352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CC6600"/>
                </a:solidFill>
              </a:rPr>
              <a:t>http://dragon.larc.nasa.gov/gps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Signals of Opportunity (</a:t>
            </a:r>
            <a:r>
              <a:rPr lang="en-US" dirty="0" err="1" smtClean="0"/>
              <a:t>SoOps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467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Digital satellite signals re-used for sensing winds</a:t>
            </a:r>
          </a:p>
          <a:p>
            <a:r>
              <a:rPr lang="en-US" sz="2800" dirty="0" smtClean="0"/>
              <a:t>First demonstrations used GNSS (GPS) signals</a:t>
            </a:r>
          </a:p>
          <a:p>
            <a:r>
              <a:rPr lang="en-US" sz="2800" dirty="0" smtClean="0"/>
              <a:t>Recent works show techniques can be extended to most all communication satellites</a:t>
            </a:r>
          </a:p>
          <a:p>
            <a:r>
              <a:rPr lang="en-US" sz="2800" dirty="0" smtClean="0"/>
              <a:t>Two instruments proposed for payloads of opportunity:</a:t>
            </a:r>
          </a:p>
          <a:p>
            <a:pPr lvl="1"/>
            <a:r>
              <a:rPr lang="en-US" dirty="0" smtClean="0"/>
              <a:t>2013: GPS-DMR (NASA Langley – Extensive flight heritage)</a:t>
            </a:r>
          </a:p>
          <a:p>
            <a:pPr lvl="1"/>
            <a:r>
              <a:rPr lang="en-US" dirty="0" smtClean="0"/>
              <a:t>2014: XM-Radio </a:t>
            </a:r>
            <a:r>
              <a:rPr lang="en-US" dirty="0" err="1" smtClean="0"/>
              <a:t>SoOp</a:t>
            </a:r>
            <a:r>
              <a:rPr lang="en-US" dirty="0" smtClean="0"/>
              <a:t> (Purdue/ITT – Flight prototype in development)</a:t>
            </a:r>
          </a:p>
        </p:txBody>
      </p:sp>
    </p:spTree>
    <p:extLst>
      <p:ext uri="{BB962C8B-B14F-4D97-AF65-F5344CB8AC3E}">
        <p14:creationId xmlns:p14="http://schemas.microsoft.com/office/powerpoint/2010/main" val="125733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GPS technique is UAV friendly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295400" y="1524000"/>
          <a:ext cx="67818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Photo Editor Photo" r:id="rId3" imgW="6020640" imgH="3990476" progId="MSPhotoEd.3">
                  <p:embed/>
                </p:oleObj>
              </mc:Choice>
              <mc:Fallback>
                <p:oleObj name="Photo Editor Photo" r:id="rId3" imgW="6020640" imgH="39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24000"/>
                        <a:ext cx="67818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2" name="Group 9"/>
          <p:cNvGrpSpPr>
            <a:grpSpLocks/>
          </p:cNvGrpSpPr>
          <p:nvPr/>
        </p:nvGrpSpPr>
        <p:grpSpPr bwMode="auto">
          <a:xfrm>
            <a:off x="76200" y="6324600"/>
            <a:ext cx="3838575" cy="457200"/>
            <a:chOff x="48" y="3984"/>
            <a:chExt cx="2418" cy="288"/>
          </a:xfrm>
        </p:grpSpPr>
        <p:pic>
          <p:nvPicPr>
            <p:cNvPr id="2053" name="Picture 10" descr="meatball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2C6667"/>
                </a:clrFrom>
                <a:clrTo>
                  <a:srgbClr val="2C66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98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Text Box 11"/>
            <p:cNvSpPr txBox="1">
              <a:spLocks noChangeArrowheads="1"/>
            </p:cNvSpPr>
            <p:nvPr/>
          </p:nvSpPr>
          <p:spPr bwMode="auto">
            <a:xfrm>
              <a:off x="432" y="4069"/>
              <a:ext cx="20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000" i="1">
                  <a:solidFill>
                    <a:srgbClr val="2E551B"/>
                  </a:solidFill>
                </a:rPr>
                <a:t>Langley Research Center – Research and Technology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Ocean Roughness/Wind Speed</a:t>
            </a:r>
            <a:endParaRPr lang="en-US" sz="3200" dirty="0"/>
          </a:p>
        </p:txBody>
      </p:sp>
      <p:sp>
        <p:nvSpPr>
          <p:cNvPr id="67" name="Oval 59" descr="Wide upward diagonal"/>
          <p:cNvSpPr>
            <a:spLocks noChangeArrowheads="1"/>
          </p:cNvSpPr>
          <p:nvPr/>
        </p:nvSpPr>
        <p:spPr bwMode="auto">
          <a:xfrm>
            <a:off x="2222500" y="4506913"/>
            <a:ext cx="609600" cy="152400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60" descr="Wide downward diagonal"/>
          <p:cNvSpPr>
            <a:spLocks noChangeArrowheads="1"/>
          </p:cNvSpPr>
          <p:nvPr/>
        </p:nvSpPr>
        <p:spPr bwMode="auto">
          <a:xfrm>
            <a:off x="1154113" y="5770563"/>
            <a:ext cx="2209800" cy="228600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24"/>
          <p:cNvSpPr>
            <a:spLocks noChangeShapeType="1"/>
          </p:cNvSpPr>
          <p:nvPr/>
        </p:nvSpPr>
        <p:spPr bwMode="auto">
          <a:xfrm>
            <a:off x="468313" y="3319463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Freeform 69"/>
          <p:cNvSpPr>
            <a:spLocks/>
          </p:cNvSpPr>
          <p:nvPr/>
        </p:nvSpPr>
        <p:spPr bwMode="auto">
          <a:xfrm>
            <a:off x="504825" y="4468813"/>
            <a:ext cx="3524250" cy="146050"/>
          </a:xfrm>
          <a:custGeom>
            <a:avLst/>
            <a:gdLst>
              <a:gd name="T0" fmla="*/ 0 w 3029"/>
              <a:gd name="T1" fmla="*/ 120 h 139"/>
              <a:gd name="T2" fmla="*/ 121 w 3029"/>
              <a:gd name="T3" fmla="*/ 83 h 139"/>
              <a:gd name="T4" fmla="*/ 232 w 3029"/>
              <a:gd name="T5" fmla="*/ 37 h 139"/>
              <a:gd name="T6" fmla="*/ 297 w 3029"/>
              <a:gd name="T7" fmla="*/ 18 h 139"/>
              <a:gd name="T8" fmla="*/ 353 w 3029"/>
              <a:gd name="T9" fmla="*/ 0 h 139"/>
              <a:gd name="T10" fmla="*/ 502 w 3029"/>
              <a:gd name="T11" fmla="*/ 18 h 139"/>
              <a:gd name="T12" fmla="*/ 650 w 3029"/>
              <a:gd name="T13" fmla="*/ 83 h 139"/>
              <a:gd name="T14" fmla="*/ 799 w 3029"/>
              <a:gd name="T15" fmla="*/ 111 h 139"/>
              <a:gd name="T16" fmla="*/ 1180 w 3029"/>
              <a:gd name="T17" fmla="*/ 74 h 139"/>
              <a:gd name="T18" fmla="*/ 1375 w 3029"/>
              <a:gd name="T19" fmla="*/ 83 h 139"/>
              <a:gd name="T20" fmla="*/ 1496 w 3029"/>
              <a:gd name="T21" fmla="*/ 130 h 139"/>
              <a:gd name="T22" fmla="*/ 2007 w 3029"/>
              <a:gd name="T23" fmla="*/ 102 h 139"/>
              <a:gd name="T24" fmla="*/ 2378 w 3029"/>
              <a:gd name="T25" fmla="*/ 130 h 139"/>
              <a:gd name="T26" fmla="*/ 2518 w 3029"/>
              <a:gd name="T27" fmla="*/ 93 h 139"/>
              <a:gd name="T28" fmla="*/ 2592 w 3029"/>
              <a:gd name="T29" fmla="*/ 74 h 139"/>
              <a:gd name="T30" fmla="*/ 2806 w 3029"/>
              <a:gd name="T31" fmla="*/ 83 h 139"/>
              <a:gd name="T32" fmla="*/ 3029 w 3029"/>
              <a:gd name="T33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9" h="139">
                <a:moveTo>
                  <a:pt x="0" y="120"/>
                </a:moveTo>
                <a:cubicBezTo>
                  <a:pt x="36" y="108"/>
                  <a:pt x="87" y="100"/>
                  <a:pt x="121" y="83"/>
                </a:cubicBezTo>
                <a:cubicBezTo>
                  <a:pt x="158" y="65"/>
                  <a:pt x="193" y="50"/>
                  <a:pt x="232" y="37"/>
                </a:cubicBezTo>
                <a:cubicBezTo>
                  <a:pt x="326" y="7"/>
                  <a:pt x="180" y="53"/>
                  <a:pt x="297" y="18"/>
                </a:cubicBezTo>
                <a:cubicBezTo>
                  <a:pt x="316" y="12"/>
                  <a:pt x="353" y="0"/>
                  <a:pt x="353" y="0"/>
                </a:cubicBezTo>
                <a:cubicBezTo>
                  <a:pt x="419" y="5"/>
                  <a:pt x="449" y="2"/>
                  <a:pt x="502" y="18"/>
                </a:cubicBezTo>
                <a:cubicBezTo>
                  <a:pt x="555" y="34"/>
                  <a:pt x="600" y="61"/>
                  <a:pt x="650" y="83"/>
                </a:cubicBezTo>
                <a:cubicBezTo>
                  <a:pt x="695" y="103"/>
                  <a:pt x="752" y="106"/>
                  <a:pt x="799" y="111"/>
                </a:cubicBezTo>
                <a:cubicBezTo>
                  <a:pt x="931" y="105"/>
                  <a:pt x="1053" y="105"/>
                  <a:pt x="1180" y="74"/>
                </a:cubicBezTo>
                <a:cubicBezTo>
                  <a:pt x="1245" y="77"/>
                  <a:pt x="1310" y="77"/>
                  <a:pt x="1375" y="83"/>
                </a:cubicBezTo>
                <a:cubicBezTo>
                  <a:pt x="1398" y="85"/>
                  <a:pt x="1464" y="121"/>
                  <a:pt x="1496" y="130"/>
                </a:cubicBezTo>
                <a:cubicBezTo>
                  <a:pt x="1678" y="125"/>
                  <a:pt x="1836" y="135"/>
                  <a:pt x="2007" y="102"/>
                </a:cubicBezTo>
                <a:cubicBezTo>
                  <a:pt x="2137" y="107"/>
                  <a:pt x="2251" y="116"/>
                  <a:pt x="2378" y="130"/>
                </a:cubicBezTo>
                <a:cubicBezTo>
                  <a:pt x="2427" y="121"/>
                  <a:pt x="2470" y="105"/>
                  <a:pt x="2518" y="93"/>
                </a:cubicBezTo>
                <a:cubicBezTo>
                  <a:pt x="2543" y="87"/>
                  <a:pt x="2592" y="74"/>
                  <a:pt x="2592" y="74"/>
                </a:cubicBezTo>
                <a:cubicBezTo>
                  <a:pt x="2663" y="77"/>
                  <a:pt x="2735" y="76"/>
                  <a:pt x="2806" y="83"/>
                </a:cubicBezTo>
                <a:cubicBezTo>
                  <a:pt x="2880" y="91"/>
                  <a:pt x="2952" y="139"/>
                  <a:pt x="3029" y="13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26"/>
          <p:cNvSpPr>
            <a:spLocks noChangeShapeType="1"/>
          </p:cNvSpPr>
          <p:nvPr/>
        </p:nvSpPr>
        <p:spPr bwMode="auto">
          <a:xfrm>
            <a:off x="1230313" y="2444750"/>
            <a:ext cx="990600" cy="874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 flipV="1">
            <a:off x="3190875" y="4081463"/>
            <a:ext cx="6858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28"/>
          <p:cNvSpPr>
            <a:spLocks noChangeShapeType="1"/>
          </p:cNvSpPr>
          <p:nvPr/>
        </p:nvSpPr>
        <p:spPr bwMode="auto">
          <a:xfrm>
            <a:off x="773113" y="2444750"/>
            <a:ext cx="990600" cy="874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2068513" y="2444750"/>
            <a:ext cx="990600" cy="874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30"/>
          <p:cNvSpPr>
            <a:spLocks noChangeShapeType="1"/>
          </p:cNvSpPr>
          <p:nvPr/>
        </p:nvSpPr>
        <p:spPr bwMode="auto">
          <a:xfrm>
            <a:off x="1611313" y="2481263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31"/>
          <p:cNvSpPr>
            <a:spLocks noChangeShapeType="1"/>
          </p:cNvSpPr>
          <p:nvPr/>
        </p:nvSpPr>
        <p:spPr bwMode="auto">
          <a:xfrm flipV="1">
            <a:off x="3073400" y="2627313"/>
            <a:ext cx="990600" cy="660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32"/>
          <p:cNvSpPr>
            <a:spLocks noChangeShapeType="1"/>
          </p:cNvSpPr>
          <p:nvPr/>
        </p:nvSpPr>
        <p:spPr bwMode="auto">
          <a:xfrm flipV="1">
            <a:off x="2619375" y="2576513"/>
            <a:ext cx="1066800" cy="711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33"/>
          <p:cNvSpPr>
            <a:spLocks noChangeShapeType="1"/>
          </p:cNvSpPr>
          <p:nvPr/>
        </p:nvSpPr>
        <p:spPr bwMode="auto">
          <a:xfrm flipV="1">
            <a:off x="2238375" y="2627313"/>
            <a:ext cx="990600" cy="6604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34"/>
          <p:cNvSpPr>
            <a:spLocks noChangeShapeType="1"/>
          </p:cNvSpPr>
          <p:nvPr/>
        </p:nvSpPr>
        <p:spPr bwMode="auto">
          <a:xfrm flipV="1">
            <a:off x="1763713" y="2633663"/>
            <a:ext cx="990600" cy="660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Oval 35"/>
          <p:cNvSpPr>
            <a:spLocks noChangeArrowheads="1"/>
          </p:cNvSpPr>
          <p:nvPr/>
        </p:nvSpPr>
        <p:spPr bwMode="auto">
          <a:xfrm>
            <a:off x="3211513" y="2481263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3254375" y="216535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/>
              <a:t>Receiver</a:t>
            </a:r>
          </a:p>
        </p:txBody>
      </p:sp>
      <p:sp>
        <p:nvSpPr>
          <p:cNvPr id="82" name="Line 37"/>
          <p:cNvSpPr>
            <a:spLocks noChangeShapeType="1"/>
          </p:cNvSpPr>
          <p:nvPr/>
        </p:nvSpPr>
        <p:spPr bwMode="auto">
          <a:xfrm>
            <a:off x="1362075" y="3700463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38"/>
          <p:cNvSpPr>
            <a:spLocks noChangeShapeType="1"/>
          </p:cNvSpPr>
          <p:nvPr/>
        </p:nvSpPr>
        <p:spPr bwMode="auto">
          <a:xfrm>
            <a:off x="904875" y="3700463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2200275" y="3700463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40"/>
          <p:cNvSpPr>
            <a:spLocks noChangeShapeType="1"/>
          </p:cNvSpPr>
          <p:nvPr/>
        </p:nvSpPr>
        <p:spPr bwMode="auto">
          <a:xfrm>
            <a:off x="1743075" y="3700463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41"/>
          <p:cNvSpPr>
            <a:spLocks noChangeShapeType="1"/>
          </p:cNvSpPr>
          <p:nvPr/>
        </p:nvSpPr>
        <p:spPr bwMode="auto">
          <a:xfrm>
            <a:off x="1393825" y="4941888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42"/>
          <p:cNvSpPr>
            <a:spLocks noChangeShapeType="1"/>
          </p:cNvSpPr>
          <p:nvPr/>
        </p:nvSpPr>
        <p:spPr bwMode="auto">
          <a:xfrm>
            <a:off x="936625" y="4941888"/>
            <a:ext cx="979488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43"/>
          <p:cNvSpPr>
            <a:spLocks noChangeShapeType="1"/>
          </p:cNvSpPr>
          <p:nvPr/>
        </p:nvSpPr>
        <p:spPr bwMode="auto">
          <a:xfrm>
            <a:off x="2232025" y="4941888"/>
            <a:ext cx="882650" cy="779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44"/>
          <p:cNvSpPr>
            <a:spLocks noChangeShapeType="1"/>
          </p:cNvSpPr>
          <p:nvPr/>
        </p:nvSpPr>
        <p:spPr bwMode="auto">
          <a:xfrm>
            <a:off x="1774825" y="4941888"/>
            <a:ext cx="990600" cy="874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45"/>
          <p:cNvSpPr>
            <a:spLocks noChangeShapeType="1"/>
          </p:cNvSpPr>
          <p:nvPr/>
        </p:nvSpPr>
        <p:spPr bwMode="auto">
          <a:xfrm>
            <a:off x="479425" y="5000625"/>
            <a:ext cx="762000" cy="673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Line 46"/>
          <p:cNvSpPr>
            <a:spLocks noChangeShapeType="1"/>
          </p:cNvSpPr>
          <p:nvPr/>
        </p:nvSpPr>
        <p:spPr bwMode="auto">
          <a:xfrm flipV="1">
            <a:off x="2762250" y="3776663"/>
            <a:ext cx="733425" cy="762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47"/>
          <p:cNvSpPr>
            <a:spLocks noChangeShapeType="1"/>
          </p:cNvSpPr>
          <p:nvPr/>
        </p:nvSpPr>
        <p:spPr bwMode="auto">
          <a:xfrm flipV="1">
            <a:off x="2349500" y="3776663"/>
            <a:ext cx="1146175" cy="7477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Line 48"/>
          <p:cNvSpPr>
            <a:spLocks noChangeShapeType="1"/>
          </p:cNvSpPr>
          <p:nvPr/>
        </p:nvSpPr>
        <p:spPr bwMode="auto">
          <a:xfrm flipV="1">
            <a:off x="1862138" y="3879850"/>
            <a:ext cx="990600" cy="660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Oval 49"/>
          <p:cNvSpPr>
            <a:spLocks noChangeArrowheads="1"/>
          </p:cNvSpPr>
          <p:nvPr/>
        </p:nvSpPr>
        <p:spPr bwMode="auto">
          <a:xfrm>
            <a:off x="3419475" y="3700463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Line 50"/>
          <p:cNvSpPr>
            <a:spLocks noChangeShapeType="1"/>
          </p:cNvSpPr>
          <p:nvPr/>
        </p:nvSpPr>
        <p:spPr bwMode="auto">
          <a:xfrm flipV="1">
            <a:off x="1200150" y="4865688"/>
            <a:ext cx="2251075" cy="7969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51"/>
          <p:cNvSpPr>
            <a:spLocks noChangeShapeType="1"/>
          </p:cNvSpPr>
          <p:nvPr/>
        </p:nvSpPr>
        <p:spPr bwMode="auto">
          <a:xfrm flipV="1">
            <a:off x="1893888" y="4865688"/>
            <a:ext cx="1557337" cy="9302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52"/>
          <p:cNvSpPr>
            <a:spLocks noChangeShapeType="1"/>
          </p:cNvSpPr>
          <p:nvPr/>
        </p:nvSpPr>
        <p:spPr bwMode="auto">
          <a:xfrm flipV="1">
            <a:off x="2335213" y="5170488"/>
            <a:ext cx="1344612" cy="5953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Line 53"/>
          <p:cNvSpPr>
            <a:spLocks noChangeShapeType="1"/>
          </p:cNvSpPr>
          <p:nvPr/>
        </p:nvSpPr>
        <p:spPr bwMode="auto">
          <a:xfrm flipV="1">
            <a:off x="2689225" y="4902200"/>
            <a:ext cx="779463" cy="863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Line 54"/>
          <p:cNvSpPr>
            <a:spLocks noChangeShapeType="1"/>
          </p:cNvSpPr>
          <p:nvPr/>
        </p:nvSpPr>
        <p:spPr bwMode="auto">
          <a:xfrm flipH="1" flipV="1">
            <a:off x="2994025" y="4789488"/>
            <a:ext cx="76200" cy="965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Freeform 55"/>
          <p:cNvSpPr>
            <a:spLocks/>
          </p:cNvSpPr>
          <p:nvPr/>
        </p:nvSpPr>
        <p:spPr bwMode="auto">
          <a:xfrm>
            <a:off x="403225" y="5475288"/>
            <a:ext cx="3746500" cy="460375"/>
          </a:xfrm>
          <a:custGeom>
            <a:avLst/>
            <a:gdLst>
              <a:gd name="T0" fmla="*/ 0 w 2360"/>
              <a:gd name="T1" fmla="*/ 149 h 149"/>
              <a:gd name="T2" fmla="*/ 84 w 2360"/>
              <a:gd name="T3" fmla="*/ 131 h 149"/>
              <a:gd name="T4" fmla="*/ 140 w 2360"/>
              <a:gd name="T5" fmla="*/ 112 h 149"/>
              <a:gd name="T6" fmla="*/ 391 w 2360"/>
              <a:gd name="T7" fmla="*/ 121 h 149"/>
              <a:gd name="T8" fmla="*/ 474 w 2360"/>
              <a:gd name="T9" fmla="*/ 84 h 149"/>
              <a:gd name="T10" fmla="*/ 595 w 2360"/>
              <a:gd name="T11" fmla="*/ 65 h 149"/>
              <a:gd name="T12" fmla="*/ 679 w 2360"/>
              <a:gd name="T13" fmla="*/ 112 h 149"/>
              <a:gd name="T14" fmla="*/ 734 w 2360"/>
              <a:gd name="T15" fmla="*/ 131 h 149"/>
              <a:gd name="T16" fmla="*/ 920 w 2360"/>
              <a:gd name="T17" fmla="*/ 103 h 149"/>
              <a:gd name="T18" fmla="*/ 976 w 2360"/>
              <a:gd name="T19" fmla="*/ 84 h 149"/>
              <a:gd name="T20" fmla="*/ 1078 w 2360"/>
              <a:gd name="T21" fmla="*/ 93 h 149"/>
              <a:gd name="T22" fmla="*/ 1208 w 2360"/>
              <a:gd name="T23" fmla="*/ 131 h 149"/>
              <a:gd name="T24" fmla="*/ 1515 w 2360"/>
              <a:gd name="T25" fmla="*/ 121 h 149"/>
              <a:gd name="T26" fmla="*/ 1728 w 2360"/>
              <a:gd name="T27" fmla="*/ 75 h 149"/>
              <a:gd name="T28" fmla="*/ 1858 w 2360"/>
              <a:gd name="T29" fmla="*/ 0 h 149"/>
              <a:gd name="T30" fmla="*/ 1923 w 2360"/>
              <a:gd name="T31" fmla="*/ 19 h 149"/>
              <a:gd name="T32" fmla="*/ 1951 w 2360"/>
              <a:gd name="T33" fmla="*/ 47 h 149"/>
              <a:gd name="T34" fmla="*/ 2035 w 2360"/>
              <a:gd name="T35" fmla="*/ 103 h 149"/>
              <a:gd name="T36" fmla="*/ 2119 w 2360"/>
              <a:gd name="T37" fmla="*/ 140 h 149"/>
              <a:gd name="T38" fmla="*/ 2146 w 2360"/>
              <a:gd name="T39" fmla="*/ 149 h 149"/>
              <a:gd name="T40" fmla="*/ 2258 w 2360"/>
              <a:gd name="T41" fmla="*/ 131 h 149"/>
              <a:gd name="T42" fmla="*/ 2314 w 2360"/>
              <a:gd name="T43" fmla="*/ 112 h 149"/>
              <a:gd name="T44" fmla="*/ 2360 w 2360"/>
              <a:gd name="T45" fmla="*/ 121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0" h="149">
                <a:moveTo>
                  <a:pt x="0" y="149"/>
                </a:moveTo>
                <a:cubicBezTo>
                  <a:pt x="25" y="144"/>
                  <a:pt x="59" y="138"/>
                  <a:pt x="84" y="131"/>
                </a:cubicBezTo>
                <a:cubicBezTo>
                  <a:pt x="103" y="125"/>
                  <a:pt x="140" y="112"/>
                  <a:pt x="140" y="112"/>
                </a:cubicBezTo>
                <a:cubicBezTo>
                  <a:pt x="244" y="126"/>
                  <a:pt x="268" y="129"/>
                  <a:pt x="391" y="121"/>
                </a:cubicBezTo>
                <a:cubicBezTo>
                  <a:pt x="421" y="111"/>
                  <a:pt x="444" y="94"/>
                  <a:pt x="474" y="84"/>
                </a:cubicBezTo>
                <a:cubicBezTo>
                  <a:pt x="523" y="51"/>
                  <a:pt x="532" y="56"/>
                  <a:pt x="595" y="65"/>
                </a:cubicBezTo>
                <a:cubicBezTo>
                  <a:pt x="644" y="83"/>
                  <a:pt x="615" y="70"/>
                  <a:pt x="679" y="112"/>
                </a:cubicBezTo>
                <a:cubicBezTo>
                  <a:pt x="695" y="123"/>
                  <a:pt x="734" y="131"/>
                  <a:pt x="734" y="131"/>
                </a:cubicBezTo>
                <a:cubicBezTo>
                  <a:pt x="871" y="119"/>
                  <a:pt x="810" y="130"/>
                  <a:pt x="920" y="103"/>
                </a:cubicBezTo>
                <a:cubicBezTo>
                  <a:pt x="939" y="98"/>
                  <a:pt x="976" y="84"/>
                  <a:pt x="976" y="84"/>
                </a:cubicBezTo>
                <a:cubicBezTo>
                  <a:pt x="1010" y="87"/>
                  <a:pt x="1044" y="87"/>
                  <a:pt x="1078" y="93"/>
                </a:cubicBezTo>
                <a:cubicBezTo>
                  <a:pt x="1120" y="100"/>
                  <a:pt x="1165" y="122"/>
                  <a:pt x="1208" y="131"/>
                </a:cubicBezTo>
                <a:cubicBezTo>
                  <a:pt x="1346" y="117"/>
                  <a:pt x="1355" y="113"/>
                  <a:pt x="1515" y="121"/>
                </a:cubicBezTo>
                <a:cubicBezTo>
                  <a:pt x="1598" y="115"/>
                  <a:pt x="1660" y="119"/>
                  <a:pt x="1728" y="75"/>
                </a:cubicBezTo>
                <a:cubicBezTo>
                  <a:pt x="1757" y="32"/>
                  <a:pt x="1810" y="18"/>
                  <a:pt x="1858" y="0"/>
                </a:cubicBezTo>
                <a:cubicBezTo>
                  <a:pt x="1860" y="1"/>
                  <a:pt x="1916" y="14"/>
                  <a:pt x="1923" y="19"/>
                </a:cubicBezTo>
                <a:cubicBezTo>
                  <a:pt x="1934" y="26"/>
                  <a:pt x="1941" y="39"/>
                  <a:pt x="1951" y="47"/>
                </a:cubicBezTo>
                <a:cubicBezTo>
                  <a:pt x="1978" y="68"/>
                  <a:pt x="2007" y="84"/>
                  <a:pt x="2035" y="103"/>
                </a:cubicBezTo>
                <a:cubicBezTo>
                  <a:pt x="2077" y="131"/>
                  <a:pt x="2057" y="119"/>
                  <a:pt x="2119" y="140"/>
                </a:cubicBezTo>
                <a:cubicBezTo>
                  <a:pt x="2128" y="143"/>
                  <a:pt x="2146" y="149"/>
                  <a:pt x="2146" y="149"/>
                </a:cubicBezTo>
                <a:cubicBezTo>
                  <a:pt x="2231" y="140"/>
                  <a:pt x="2206" y="148"/>
                  <a:pt x="2258" y="131"/>
                </a:cubicBezTo>
                <a:cubicBezTo>
                  <a:pt x="2277" y="125"/>
                  <a:pt x="2314" y="112"/>
                  <a:pt x="2314" y="112"/>
                </a:cubicBezTo>
                <a:cubicBezTo>
                  <a:pt x="2329" y="115"/>
                  <a:pt x="2360" y="121"/>
                  <a:pt x="2360" y="12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lg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Oval 56"/>
          <p:cNvSpPr>
            <a:spLocks noChangeArrowheads="1"/>
          </p:cNvSpPr>
          <p:nvPr/>
        </p:nvSpPr>
        <p:spPr bwMode="auto">
          <a:xfrm>
            <a:off x="3375025" y="4789488"/>
            <a:ext cx="152400" cy="1524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57"/>
          <p:cNvSpPr>
            <a:spLocks noChangeShapeType="1"/>
          </p:cNvSpPr>
          <p:nvPr/>
        </p:nvSpPr>
        <p:spPr bwMode="auto">
          <a:xfrm>
            <a:off x="2613025" y="4830763"/>
            <a:ext cx="685800" cy="604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Line 58"/>
          <p:cNvSpPr>
            <a:spLocks noChangeShapeType="1"/>
          </p:cNvSpPr>
          <p:nvPr/>
        </p:nvSpPr>
        <p:spPr bwMode="auto">
          <a:xfrm flipV="1">
            <a:off x="3314700" y="4941888"/>
            <a:ext cx="136525" cy="487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lg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Oval 61"/>
          <p:cNvSpPr>
            <a:spLocks noChangeArrowheads="1"/>
          </p:cNvSpPr>
          <p:nvPr/>
        </p:nvSpPr>
        <p:spPr bwMode="auto">
          <a:xfrm>
            <a:off x="2220913" y="3471863"/>
            <a:ext cx="76200" cy="762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  <a:round/>
            <a:headEnd type="none" w="lg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Text Box 62"/>
          <p:cNvSpPr txBox="1">
            <a:spLocks noChangeArrowheads="1"/>
          </p:cNvSpPr>
          <p:nvPr/>
        </p:nvSpPr>
        <p:spPr bwMode="auto">
          <a:xfrm>
            <a:off x="185738" y="5851525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/>
              <a:t>glistening zone</a:t>
            </a:r>
          </a:p>
        </p:txBody>
      </p:sp>
      <p:sp>
        <p:nvSpPr>
          <p:cNvPr id="106" name="Text Box 63"/>
          <p:cNvSpPr txBox="1">
            <a:spLocks noChangeArrowheads="1"/>
          </p:cNvSpPr>
          <p:nvPr/>
        </p:nvSpPr>
        <p:spPr bwMode="auto">
          <a:xfrm>
            <a:off x="228600" y="4524375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/>
              <a:t>glistening zone</a:t>
            </a:r>
          </a:p>
        </p:txBody>
      </p:sp>
      <p:sp>
        <p:nvSpPr>
          <p:cNvPr id="107" name="Rectangle 65"/>
          <p:cNvSpPr>
            <a:spLocks noChangeArrowheads="1"/>
          </p:cNvSpPr>
          <p:nvPr/>
        </p:nvSpPr>
        <p:spPr bwMode="auto">
          <a:xfrm>
            <a:off x="252055" y="1219200"/>
            <a:ext cx="8579525" cy="8477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Fundamental Physics: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latin typeface="Arial" charset="0"/>
              </a:rPr>
              <a:t>	Rougher </a:t>
            </a:r>
            <a:r>
              <a:rPr lang="en-US" sz="2000" dirty="0">
                <a:latin typeface="Arial" charset="0"/>
              </a:rPr>
              <a:t>surface = </a:t>
            </a:r>
            <a:r>
              <a:rPr lang="en-US" sz="2000" dirty="0" smtClean="0">
                <a:latin typeface="Arial" charset="0"/>
              </a:rPr>
              <a:t>larger </a:t>
            </a:r>
            <a:r>
              <a:rPr lang="en-US" sz="2000" dirty="0">
                <a:latin typeface="Arial" charset="0"/>
              </a:rPr>
              <a:t>distribution in path delays</a:t>
            </a: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6176" r="8667" b="15583"/>
          <a:stretch/>
        </p:blipFill>
        <p:spPr>
          <a:xfrm>
            <a:off x="4724400" y="5051631"/>
            <a:ext cx="4107179" cy="100307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6697" r="9307" b="16415"/>
          <a:stretch/>
        </p:blipFill>
        <p:spPr>
          <a:xfrm>
            <a:off x="4724400" y="2372345"/>
            <a:ext cx="4130040" cy="105160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3083" r="9155" b="13496"/>
          <a:stretch/>
        </p:blipFill>
        <p:spPr>
          <a:xfrm>
            <a:off x="4724400" y="3681915"/>
            <a:ext cx="4079001" cy="1064381"/>
          </a:xfrm>
          <a:prstGeom prst="rect">
            <a:avLst/>
          </a:prstGeom>
        </p:spPr>
      </p:pic>
      <p:sp>
        <p:nvSpPr>
          <p:cNvPr id="111" name="Right Arrow 110"/>
          <p:cNvSpPr/>
          <p:nvPr/>
        </p:nvSpPr>
        <p:spPr>
          <a:xfrm>
            <a:off x="4024065" y="2756694"/>
            <a:ext cx="456853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ight Arrow 111"/>
          <p:cNvSpPr/>
          <p:nvPr/>
        </p:nvSpPr>
        <p:spPr>
          <a:xfrm>
            <a:off x="4024064" y="4100599"/>
            <a:ext cx="456853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Arrow 112"/>
          <p:cNvSpPr/>
          <p:nvPr/>
        </p:nvSpPr>
        <p:spPr>
          <a:xfrm>
            <a:off x="3991944" y="5242066"/>
            <a:ext cx="456853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2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2" grpId="0" animBg="1"/>
      <p:bldP spid="103" grpId="0" animBg="1"/>
      <p:bldP spid="104" grpId="0" animBg="1"/>
      <p:bldP spid="105" grpId="0"/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 smtClean="0"/>
              <a:t>Ocean Roughness/Wind Speed</a:t>
            </a:r>
            <a:endParaRPr lang="en-US" dirty="0"/>
          </a:p>
        </p:txBody>
      </p:sp>
      <p:pic>
        <p:nvPicPr>
          <p:cNvPr id="4" name="Picture 3" descr="Description: Earl_gps_sfmr_fl_August30210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4953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1219200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NOAA Hurricane Hunters</a:t>
            </a:r>
            <a:endParaRPr lang="en-US" sz="2800" dirty="0"/>
          </a:p>
        </p:txBody>
      </p:sp>
      <p:pic>
        <p:nvPicPr>
          <p:cNvPr id="6" name="Picture 5" descr="garrison_etal_2011_tbh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87" y="2286000"/>
            <a:ext cx="4250613" cy="36972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0" y="16002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NASA P-3, N. Atlantic</a:t>
            </a:r>
          </a:p>
          <a:p>
            <a:r>
              <a:rPr lang="en-US" sz="2800" dirty="0" smtClean="0"/>
              <a:t>March 2009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437078" y="3597564"/>
            <a:ext cx="131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5257800"/>
            <a:ext cx="195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[S. </a:t>
            </a:r>
            <a:r>
              <a:rPr lang="en-US" dirty="0" err="1" smtClean="0"/>
              <a:t>Katzberg</a:t>
            </a:r>
            <a:r>
              <a:rPr lang="en-US" dirty="0" smtClean="0"/>
              <a:t>, SCSU]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029200"/>
            <a:ext cx="164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[Garrison, et al]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3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NASA Langley GPS-DMR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5257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Power:		    13 W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Size (cm):		    23 x 13 x 17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Box weight:		    2.800 Kg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Antenna (1 piece):	    0.115 Kg</a:t>
            </a:r>
          </a:p>
          <a:p>
            <a:pPr eaLnBrk="1" hangingPunct="1">
              <a:buFontTx/>
              <a:buNone/>
            </a:pPr>
            <a:r>
              <a:rPr lang="en-US" sz="2400" b="1">
                <a:solidFill>
                  <a:srgbClr val="F80000"/>
                </a:solidFill>
                <a:latin typeface="Arial" charset="0"/>
                <a:cs typeface="Arial" charset="0"/>
              </a:rPr>
              <a:t>Typical weight:	    3.030 Kg</a:t>
            </a:r>
            <a:endParaRPr lang="en-US" sz="240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Stack weight:		    0.630 Kg</a:t>
            </a:r>
          </a:p>
          <a:p>
            <a:pPr eaLnBrk="1" hangingPunct="1"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Antenna (1 piece):	    0.115 Kg</a:t>
            </a:r>
          </a:p>
          <a:p>
            <a:pPr eaLnBrk="1" hangingPunct="1">
              <a:buFontTx/>
              <a:buNone/>
            </a:pPr>
            <a:r>
              <a:rPr lang="en-US" sz="2400" b="1">
                <a:solidFill>
                  <a:srgbClr val="F80000"/>
                </a:solidFill>
                <a:latin typeface="Arial" charset="0"/>
                <a:cs typeface="Arial" charset="0"/>
              </a:rPr>
              <a:t>Min weight:		    0.860 Kg</a:t>
            </a:r>
          </a:p>
        </p:txBody>
      </p:sp>
      <p:graphicFrame>
        <p:nvGraphicFramePr>
          <p:cNvPr id="1026" name="Object 5" descr="PC-104_GPS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10200" y="4038600"/>
          <a:ext cx="2916238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Image" r:id="rId3" imgW="6209524" imgH="4190476" progId="PhotoshopElements.Image.2">
                  <p:embed/>
                </p:oleObj>
              </mc:Choice>
              <mc:Fallback>
                <p:oleObj name="Image" r:id="rId3" imgW="6209524" imgH="4190476" progId="PhotoshopElements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038600"/>
                        <a:ext cx="2916238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76200" y="3886200"/>
            <a:ext cx="891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14" descr="GPS Reflectometer3_sm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clrChange>
              <a:clrFrom>
                <a:srgbClr val="E4DDC1"/>
              </a:clrFrom>
              <a:clrTo>
                <a:srgbClr val="E4DD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17429" r="11931" b="5882"/>
          <a:stretch>
            <a:fillRect/>
          </a:stretch>
        </p:blipFill>
        <p:spPr>
          <a:xfrm>
            <a:off x="5257800" y="1676400"/>
            <a:ext cx="3505200" cy="1978025"/>
          </a:xfrm>
          <a:noFill/>
        </p:spPr>
      </p:pic>
      <p:grpSp>
        <p:nvGrpSpPr>
          <p:cNvPr id="1031" name="Group 16"/>
          <p:cNvGrpSpPr>
            <a:grpSpLocks/>
          </p:cNvGrpSpPr>
          <p:nvPr/>
        </p:nvGrpSpPr>
        <p:grpSpPr bwMode="auto">
          <a:xfrm>
            <a:off x="533400" y="5638800"/>
            <a:ext cx="4219575" cy="457200"/>
            <a:chOff x="336" y="3552"/>
            <a:chExt cx="2658" cy="288"/>
          </a:xfrm>
        </p:grpSpPr>
        <p:pic>
          <p:nvPicPr>
            <p:cNvPr id="1032" name="Picture 17" descr="meatball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2C6667"/>
                </a:clrFrom>
                <a:clrTo>
                  <a:srgbClr val="2C66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55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Text Box 18"/>
            <p:cNvSpPr txBox="1">
              <a:spLocks noChangeArrowheads="1"/>
            </p:cNvSpPr>
            <p:nvPr/>
          </p:nvSpPr>
          <p:spPr bwMode="auto">
            <a:xfrm>
              <a:off x="960" y="3648"/>
              <a:ext cx="20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000" i="1" dirty="0">
                  <a:solidFill>
                    <a:srgbClr val="2E551B"/>
                  </a:solidFill>
                </a:rPr>
                <a:t>Langley Research Center – Research and Technology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other signals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67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Approximately 400 communication satellites in GEO</a:t>
            </a:r>
          </a:p>
          <a:p>
            <a:r>
              <a:rPr lang="en-US" sz="2800" dirty="0" smtClean="0"/>
              <a:t>High-powered (~30 dB above GNSS) signals</a:t>
            </a:r>
          </a:p>
          <a:p>
            <a:r>
              <a:rPr lang="en-US" sz="2800" dirty="0" smtClean="0"/>
              <a:t>Allocations in most bands used for remote sensing:</a:t>
            </a:r>
          </a:p>
          <a:p>
            <a:pPr marL="457200" lvl="1" indent="0">
              <a:buNone/>
            </a:pPr>
            <a:r>
              <a:rPr lang="en-US" dirty="0" smtClean="0"/>
              <a:t>L,S, C, Ku/</a:t>
            </a:r>
            <a:r>
              <a:rPr lang="en-US" dirty="0" err="1" smtClean="0"/>
              <a:t>Ka</a:t>
            </a:r>
            <a:endParaRPr lang="en-US" dirty="0" smtClean="0"/>
          </a:p>
          <a:p>
            <a:r>
              <a:rPr lang="en-US" sz="2800" b="1" i="1" dirty="0" smtClean="0"/>
              <a:t>Designed for data transmission – Not ranging!</a:t>
            </a:r>
          </a:p>
          <a:p>
            <a:r>
              <a:rPr lang="en-US" sz="2800" b="1" i="1" dirty="0" smtClean="0"/>
              <a:t>Assumption: Compression &amp; Encryption are very efficient at filling available spectrum</a:t>
            </a:r>
          </a:p>
          <a:p>
            <a:pPr lvl="1"/>
            <a:r>
              <a:rPr lang="en-US" dirty="0" smtClean="0"/>
              <a:t>Data is nearly random</a:t>
            </a:r>
          </a:p>
          <a:p>
            <a:pPr lvl="1"/>
            <a:r>
              <a:rPr lang="en-US" dirty="0" smtClean="0"/>
              <a:t>Direct signal can be used as reference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5958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297543" y="6481989"/>
            <a:ext cx="2133600" cy="365125"/>
          </a:xfrm>
          <a:noFill/>
        </p:spPr>
        <p:txBody>
          <a:bodyPr/>
          <a:lstStyle/>
          <a:p>
            <a:fld id="{1469BF93-E52D-B54D-9D18-B5F766D60234}" type="datetime1">
              <a:rPr lang="en-US" smtClean="0">
                <a:latin typeface="Times New Roman" pitchFamily="28" charset="0"/>
              </a:rPr>
              <a:pPr/>
              <a:t>5/7/13</a:t>
            </a:fld>
            <a:endParaRPr lang="en-US" smtClean="0">
              <a:latin typeface="Times New Roman" pitchFamily="28" charset="0"/>
            </a:endParaRPr>
          </a:p>
        </p:txBody>
      </p:sp>
      <p:sp>
        <p:nvSpPr>
          <p:cNvPr id="1536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964543" y="6481989"/>
            <a:ext cx="2895600" cy="365125"/>
          </a:xfrm>
          <a:noFill/>
        </p:spPr>
        <p:txBody>
          <a:bodyPr/>
          <a:lstStyle/>
          <a:p>
            <a:r>
              <a:rPr lang="en-US" smtClean="0">
                <a:latin typeface="Times New Roman" pitchFamily="28" charset="0"/>
              </a:rPr>
              <a:t>3-</a:t>
            </a:r>
            <a:fld id="{EC692A5D-14B0-504E-A196-EFFC85EB2BD3}" type="slidenum">
              <a:rPr lang="en-US" smtClean="0">
                <a:latin typeface="Times New Roman" pitchFamily="28" charset="0"/>
              </a:rPr>
              <a:pPr/>
              <a:t>7</a:t>
            </a:fld>
            <a:endParaRPr lang="en-US" smtClean="0">
              <a:latin typeface="Times New Roman" pitchFamily="28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6" name="Picture 5" descr="dm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57400"/>
            <a:ext cx="6221413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escription: GPS_stack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22098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4800" y="6858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SoOp</a:t>
            </a:r>
            <a:r>
              <a:rPr lang="en-US" dirty="0" smtClean="0"/>
              <a:t> </a:t>
            </a:r>
            <a:r>
              <a:rPr lang="en-US" dirty="0" err="1" smtClean="0"/>
              <a:t>Reflectometry</a:t>
            </a:r>
            <a:r>
              <a:rPr lang="en-US" dirty="0" smtClean="0"/>
              <a:t> Instruments</a:t>
            </a:r>
            <a:endParaRPr lang="en-US" dirty="0"/>
          </a:p>
        </p:txBody>
      </p:sp>
      <p:pic>
        <p:nvPicPr>
          <p:cNvPr id="16" name="Picture 15" descr="IMG_03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6400"/>
            <a:ext cx="2819400" cy="275483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81000" y="2895600"/>
            <a:ext cx="1981200" cy="1219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819400" y="2971800"/>
            <a:ext cx="228600" cy="10668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-36286" y="1524000"/>
            <a:ext cx="4114800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/>
              <a:t>GPS Delay-Mapping 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/>
              <a:t>Receiver (DMR)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667000" y="1524000"/>
            <a:ext cx="4114800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/>
              <a:t>GPS Reflection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/>
              <a:t>Antenna</a:t>
            </a:r>
          </a:p>
        </p:txBody>
      </p:sp>
      <p:pic>
        <p:nvPicPr>
          <p:cNvPr id="27" name="Picture 26" descr="IMG_033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733800"/>
            <a:ext cx="1858040" cy="2577281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7010400" y="4419600"/>
            <a:ext cx="12192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848600" y="5181600"/>
            <a:ext cx="990600" cy="914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10400" y="3429000"/>
            <a:ext cx="2133600" cy="609600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Reflected GPS/XM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Antenna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820004" y="3886200"/>
            <a:ext cx="418996" cy="533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229600" y="4114800"/>
            <a:ext cx="304800" cy="10668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4114800"/>
            <a:ext cx="2667000" cy="169404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flipH="1">
            <a:off x="5867400" y="1371600"/>
            <a:ext cx="2971800" cy="609600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XM Radio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Signal Recorder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DSCF044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10000"/>
            <a:ext cx="3352800" cy="2514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76800" y="3276600"/>
            <a:ext cx="1943204" cy="609600"/>
          </a:xfrm>
          <a:prstGeom prst="rect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Reflected GPS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Antenna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4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0" y="76200"/>
            <a:ext cx="2232660" cy="7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914400"/>
            <a:ext cx="7162800" cy="591820"/>
          </a:xfrm>
        </p:spPr>
        <p:txBody>
          <a:bodyPr>
            <a:noAutofit/>
          </a:bodyPr>
          <a:lstStyle/>
          <a:p>
            <a:pPr algn="l"/>
            <a:r>
              <a:rPr lang="en-US" sz="3500" b="1" dirty="0" smtClean="0">
                <a:latin typeface="Arial" pitchFamily="34" charset="0"/>
                <a:cs typeface="Arial" pitchFamily="34" charset="0"/>
              </a:rPr>
              <a:t>NOAA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SoOp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Instrument</a:t>
            </a:r>
            <a:endParaRPr lang="en-US" sz="3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69183" y="6499117"/>
            <a:ext cx="2133600" cy="365125"/>
          </a:xfrm>
        </p:spPr>
        <p:txBody>
          <a:bodyPr/>
          <a:lstStyle/>
          <a:p>
            <a:fld id="{1B2970FF-3075-4495-8C47-5A3EE070CC46}" type="slidenum">
              <a:rPr lang="en-US" sz="2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fld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lh4.googleusercontent.com/-mYwYzNponnI/T0Uwi7lzEtI/AAAAAAAAMsM/xDO6lB2Pqo4/s512/IMG_20120222_131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1875" r="21459"/>
          <a:stretch/>
        </p:blipFill>
        <p:spPr bwMode="auto">
          <a:xfrm rot="5400000">
            <a:off x="1196789" y="3070411"/>
            <a:ext cx="768072" cy="17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-d5WzJrIXLE0/T0UwbRpgSEI/AAAAAAAAMr8/hFS2G4nPVkI/s640/IMG_20120222_1310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5723" r="10750" b="6944"/>
          <a:stretch/>
        </p:blipFill>
        <p:spPr bwMode="auto">
          <a:xfrm>
            <a:off x="816244" y="1520986"/>
            <a:ext cx="1772920" cy="16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18280" y="1550933"/>
            <a:ext cx="4002588" cy="2933592"/>
            <a:chOff x="4328160" y="1321732"/>
            <a:chExt cx="4165600" cy="3124200"/>
          </a:xfrm>
        </p:grpSpPr>
        <p:pic>
          <p:nvPicPr>
            <p:cNvPr id="1030" name="Picture 6" descr="https://lh3.googleusercontent.com/-EKBtLrTgXTY/T0UvzLmhY7I/AAAAAAAAMqs/qlY3cT-1aKE/s640/IMG_20120222_13074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160" y="1321732"/>
              <a:ext cx="4165600" cy="31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598920" y="2148253"/>
              <a:ext cx="1554480" cy="145806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32982" y="2132426"/>
              <a:ext cx="1777978" cy="167757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6" name="Picture 12" descr="https://lh5.googleusercontent.com/-o74yxM__TQE/T0U_ioSNOHI/AAAAAAAAMuQ/Ej4birz8BrE/s640/IMG_20120222_14174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37933" r="12000" b="30667"/>
          <a:stretch/>
        </p:blipFill>
        <p:spPr bwMode="auto">
          <a:xfrm>
            <a:off x="4796424" y="4594233"/>
            <a:ext cx="3970020" cy="128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4.googleusercontent.com/-qBTO7Tk3EkM/T0VA0KV-xmI/AAAAAAAAMuo/af12KqQV6mE/s640/IMG_20120222_14233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9334" r="7709" b="26333"/>
          <a:stretch/>
        </p:blipFill>
        <p:spPr bwMode="auto">
          <a:xfrm>
            <a:off x="235854" y="4594233"/>
            <a:ext cx="4486217" cy="13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5124" y="1090899"/>
            <a:ext cx="184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ANTENNA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854" y="3234500"/>
            <a:ext cx="184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AMPLIFIER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4600" y="4876800"/>
            <a:ext cx="78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3U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2469" y="2282219"/>
            <a:ext cx="1545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PC-104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0868" y="1833771"/>
            <a:ext cx="1123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USRP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05200" y="2743884"/>
            <a:ext cx="805973" cy="3558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2"/>
          </p:cNvCxnSpPr>
          <p:nvPr/>
        </p:nvCxnSpPr>
        <p:spPr>
          <a:xfrm flipH="1">
            <a:off x="7874648" y="2233881"/>
            <a:ext cx="707786" cy="9401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0" y="5913222"/>
            <a:ext cx="370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BACK VIEW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124" y="5908757"/>
            <a:ext cx="370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FRONT VIEW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438400" y="4724400"/>
            <a:ext cx="1" cy="1259592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04800" y="4495800"/>
            <a:ext cx="4343399" cy="35808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743200" y="4038600"/>
            <a:ext cx="784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19”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2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7217"/>
          <a:stretch/>
        </p:blipFill>
        <p:spPr>
          <a:xfrm>
            <a:off x="228600" y="2057400"/>
            <a:ext cx="4396845" cy="4091404"/>
          </a:xfrm>
          <a:prstGeom prst="rect">
            <a:avLst/>
          </a:prstGeom>
        </p:spPr>
      </p:pic>
      <p:pic>
        <p:nvPicPr>
          <p:cNvPr id="15" name="Picture 14" descr="compariosnf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43956"/>
            <a:ext cx="4343400" cy="386409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90600"/>
            <a:ext cx="8077200" cy="59182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XM Radio (S-band)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eflectometry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657600" y="5943600"/>
            <a:ext cx="5410200" cy="365125"/>
          </a:xfrm>
        </p:spPr>
        <p:txBody>
          <a:bodyPr/>
          <a:lstStyle/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[IHC - Charleston, SC - March 5-8, 2012]</a:t>
            </a:r>
            <a:endParaRPr lang="en-U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69183" y="6499117"/>
            <a:ext cx="2133600" cy="365125"/>
          </a:xfrm>
        </p:spPr>
        <p:txBody>
          <a:bodyPr/>
          <a:lstStyle/>
          <a:p>
            <a:fld id="{1B2970FF-3075-4495-8C47-5A3EE070CC46}" type="slidenum">
              <a:rPr lang="en-US" sz="2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fld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447800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447800"/>
            <a:ext cx="495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/>
              <a:t>Wind Speed Dependence</a:t>
            </a:r>
            <a:endParaRPr lang="en-US" sz="31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48200" y="1524000"/>
            <a:ext cx="4495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/>
              <a:t>Comparison with Model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98214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665</Words>
  <Application>Microsoft Macintosh PowerPoint</Application>
  <PresentationFormat>On-screen Show (4:3)</PresentationFormat>
  <Paragraphs>143</Paragraphs>
  <Slides>20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Image</vt:lpstr>
      <vt:lpstr>Photo Editor Photo</vt:lpstr>
      <vt:lpstr>GPS-R Winds/SoOp Winds</vt:lpstr>
      <vt:lpstr>Signals of Opportunity (SoOps)</vt:lpstr>
      <vt:lpstr>Ocean Roughness/Wind Speed</vt:lpstr>
      <vt:lpstr>Ocean Roughness/Wind Speed</vt:lpstr>
      <vt:lpstr>NASA Langley GPS-DMR</vt:lpstr>
      <vt:lpstr>What about other signals ?</vt:lpstr>
      <vt:lpstr>PowerPoint Presentation</vt:lpstr>
      <vt:lpstr>NOAA SoOp Instrument</vt:lpstr>
      <vt:lpstr>XM Radio (S-band) Reflectometry</vt:lpstr>
      <vt:lpstr>Simulated Wind Speed Retrievals</vt:lpstr>
      <vt:lpstr>HS-3 SoOp Receiver:  FPGA-Based SoOp Processor</vt:lpstr>
      <vt:lpstr>HS-3 SoOp Receiver:  Combined GPS/XM Antenna</vt:lpstr>
      <vt:lpstr>Status</vt:lpstr>
      <vt:lpstr>PowerPoint Presentation</vt:lpstr>
      <vt:lpstr>Advantages of SoOp for UAVs</vt:lpstr>
      <vt:lpstr>Hi-Winds 2009 Experiment</vt:lpstr>
      <vt:lpstr>Collaborators</vt:lpstr>
      <vt:lpstr>Hi-Winds 2009 Experiment</vt:lpstr>
      <vt:lpstr>NASA Langley GPS-DMR</vt:lpstr>
      <vt:lpstr>GPS technique is UAV friendly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SR14$</dc:creator>
  <cp:lastModifiedBy>James Garrison</cp:lastModifiedBy>
  <cp:revision>188</cp:revision>
  <dcterms:created xsi:type="dcterms:W3CDTF">2010-10-21T09:03:22Z</dcterms:created>
  <dcterms:modified xsi:type="dcterms:W3CDTF">2013-05-07T17:09:24Z</dcterms:modified>
</cp:coreProperties>
</file>