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pdf" ContentType="application/pd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7" r:id="rId2"/>
  </p:sldIdLst>
  <p:sldSz cx="49377600" cy="43891200"/>
  <p:notesSz cx="6858000" cy="9144000"/>
  <p:defaultTextStyle>
    <a:defPPr>
      <a:defRPr lang="en-US"/>
    </a:defPPr>
    <a:lvl1pPr marL="0" algn="l" defTabSz="2350543" rtl="0" eaLnBrk="1" latinLnBrk="0" hangingPunct="1">
      <a:defRPr sz="9200" kern="1200">
        <a:solidFill>
          <a:schemeClr val="tx1"/>
        </a:solidFill>
        <a:latin typeface="+mn-lt"/>
        <a:ea typeface="+mn-ea"/>
        <a:cs typeface="+mn-cs"/>
      </a:defRPr>
    </a:lvl1pPr>
    <a:lvl2pPr marL="2350543" algn="l" defTabSz="2350543" rtl="0" eaLnBrk="1" latinLnBrk="0" hangingPunct="1">
      <a:defRPr sz="9200" kern="1200">
        <a:solidFill>
          <a:schemeClr val="tx1"/>
        </a:solidFill>
        <a:latin typeface="+mn-lt"/>
        <a:ea typeface="+mn-ea"/>
        <a:cs typeface="+mn-cs"/>
      </a:defRPr>
    </a:lvl2pPr>
    <a:lvl3pPr marL="4701085" algn="l" defTabSz="2350543" rtl="0" eaLnBrk="1" latinLnBrk="0" hangingPunct="1">
      <a:defRPr sz="9200" kern="1200">
        <a:solidFill>
          <a:schemeClr val="tx1"/>
        </a:solidFill>
        <a:latin typeface="+mn-lt"/>
        <a:ea typeface="+mn-ea"/>
        <a:cs typeface="+mn-cs"/>
      </a:defRPr>
    </a:lvl3pPr>
    <a:lvl4pPr marL="7051627" algn="l" defTabSz="2350543" rtl="0" eaLnBrk="1" latinLnBrk="0" hangingPunct="1">
      <a:defRPr sz="9200" kern="1200">
        <a:solidFill>
          <a:schemeClr val="tx1"/>
        </a:solidFill>
        <a:latin typeface="+mn-lt"/>
        <a:ea typeface="+mn-ea"/>
        <a:cs typeface="+mn-cs"/>
      </a:defRPr>
    </a:lvl4pPr>
    <a:lvl5pPr marL="9402170" algn="l" defTabSz="2350543" rtl="0" eaLnBrk="1" latinLnBrk="0" hangingPunct="1">
      <a:defRPr sz="9200" kern="1200">
        <a:solidFill>
          <a:schemeClr val="tx1"/>
        </a:solidFill>
        <a:latin typeface="+mn-lt"/>
        <a:ea typeface="+mn-ea"/>
        <a:cs typeface="+mn-cs"/>
      </a:defRPr>
    </a:lvl5pPr>
    <a:lvl6pPr marL="11752713" algn="l" defTabSz="2350543" rtl="0" eaLnBrk="1" latinLnBrk="0" hangingPunct="1">
      <a:defRPr sz="9200" kern="1200">
        <a:solidFill>
          <a:schemeClr val="tx1"/>
        </a:solidFill>
        <a:latin typeface="+mn-lt"/>
        <a:ea typeface="+mn-ea"/>
        <a:cs typeface="+mn-cs"/>
      </a:defRPr>
    </a:lvl6pPr>
    <a:lvl7pPr marL="14103254" algn="l" defTabSz="2350543" rtl="0" eaLnBrk="1" latinLnBrk="0" hangingPunct="1">
      <a:defRPr sz="9200" kern="1200">
        <a:solidFill>
          <a:schemeClr val="tx1"/>
        </a:solidFill>
        <a:latin typeface="+mn-lt"/>
        <a:ea typeface="+mn-ea"/>
        <a:cs typeface="+mn-cs"/>
      </a:defRPr>
    </a:lvl7pPr>
    <a:lvl8pPr marL="16453795" algn="l" defTabSz="2350543" rtl="0" eaLnBrk="1" latinLnBrk="0" hangingPunct="1">
      <a:defRPr sz="9200" kern="1200">
        <a:solidFill>
          <a:schemeClr val="tx1"/>
        </a:solidFill>
        <a:latin typeface="+mn-lt"/>
        <a:ea typeface="+mn-ea"/>
        <a:cs typeface="+mn-cs"/>
      </a:defRPr>
    </a:lvl8pPr>
    <a:lvl9pPr marL="18804338" algn="l" defTabSz="2350543" rtl="0" eaLnBrk="1" latinLnBrk="0" hangingPunct="1">
      <a:defRPr sz="9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
      </p:ext>
    </p:extLst>
  </p:showPr>
  <p:clrMru>
    <a:srgbClr val="FF0109"/>
    <a:srgbClr val="FF981D"/>
  </p:clrMru>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297" autoAdjust="0"/>
    <p:restoredTop sz="94581" autoAdjust="0"/>
  </p:normalViewPr>
  <p:slideViewPr>
    <p:cSldViewPr snapToGrid="0" snapToObjects="1">
      <p:cViewPr varScale="1">
        <p:scale>
          <a:sx n="19" d="100"/>
          <a:sy n="19" d="100"/>
        </p:scale>
        <p:origin x="-2776" y="-224"/>
      </p:cViewPr>
      <p:guideLst>
        <p:guide orient="horz" pos="13824"/>
        <p:guide pos="1555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7386E-3BD0-374F-ACB2-24C75633FC62}" type="datetimeFigureOut">
              <a:rPr lang="en-US" smtClean="0"/>
              <a:pPr/>
              <a:t>5/2/13</a:t>
            </a:fld>
            <a:endParaRPr lang="en-US"/>
          </a:p>
        </p:txBody>
      </p:sp>
      <p:sp>
        <p:nvSpPr>
          <p:cNvPr id="4" name="Slide Image Placeholder 3"/>
          <p:cNvSpPr>
            <a:spLocks noGrp="1" noRot="1" noChangeAspect="1"/>
          </p:cNvSpPr>
          <p:nvPr>
            <p:ph type="sldImg" idx="2"/>
          </p:nvPr>
        </p:nvSpPr>
        <p:spPr>
          <a:xfrm>
            <a:off x="1500188" y="685800"/>
            <a:ext cx="38576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CBE56-F8D5-EA41-8D69-B774CCD0CA3C}"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4532360"/>
      </p:ext>
    </p:extLst>
  </p:cSld>
  <p:clrMap bg1="lt1" tx1="dk1" bg2="lt2" tx2="dk2" accent1="accent1" accent2="accent2" accent3="accent3" accent4="accent4" accent5="accent5" accent6="accent6" hlink="hlink" folHlink="folHlink"/>
  <p:notesStyle>
    <a:lvl1pPr marL="0" algn="l" defTabSz="2350543" rtl="0" eaLnBrk="1" latinLnBrk="0" hangingPunct="1">
      <a:defRPr sz="6200" kern="1200">
        <a:solidFill>
          <a:schemeClr val="tx1"/>
        </a:solidFill>
        <a:latin typeface="+mn-lt"/>
        <a:ea typeface="+mn-ea"/>
        <a:cs typeface="+mn-cs"/>
      </a:defRPr>
    </a:lvl1pPr>
    <a:lvl2pPr marL="2350543" algn="l" defTabSz="2350543" rtl="0" eaLnBrk="1" latinLnBrk="0" hangingPunct="1">
      <a:defRPr sz="6200" kern="1200">
        <a:solidFill>
          <a:schemeClr val="tx1"/>
        </a:solidFill>
        <a:latin typeface="+mn-lt"/>
        <a:ea typeface="+mn-ea"/>
        <a:cs typeface="+mn-cs"/>
      </a:defRPr>
    </a:lvl2pPr>
    <a:lvl3pPr marL="4701085" algn="l" defTabSz="2350543" rtl="0" eaLnBrk="1" latinLnBrk="0" hangingPunct="1">
      <a:defRPr sz="6200" kern="1200">
        <a:solidFill>
          <a:schemeClr val="tx1"/>
        </a:solidFill>
        <a:latin typeface="+mn-lt"/>
        <a:ea typeface="+mn-ea"/>
        <a:cs typeface="+mn-cs"/>
      </a:defRPr>
    </a:lvl3pPr>
    <a:lvl4pPr marL="7051627" algn="l" defTabSz="2350543" rtl="0" eaLnBrk="1" latinLnBrk="0" hangingPunct="1">
      <a:defRPr sz="6200" kern="1200">
        <a:solidFill>
          <a:schemeClr val="tx1"/>
        </a:solidFill>
        <a:latin typeface="+mn-lt"/>
        <a:ea typeface="+mn-ea"/>
        <a:cs typeface="+mn-cs"/>
      </a:defRPr>
    </a:lvl4pPr>
    <a:lvl5pPr marL="9402170" algn="l" defTabSz="2350543" rtl="0" eaLnBrk="1" latinLnBrk="0" hangingPunct="1">
      <a:defRPr sz="6200" kern="1200">
        <a:solidFill>
          <a:schemeClr val="tx1"/>
        </a:solidFill>
        <a:latin typeface="+mn-lt"/>
        <a:ea typeface="+mn-ea"/>
        <a:cs typeface="+mn-cs"/>
      </a:defRPr>
    </a:lvl5pPr>
    <a:lvl6pPr marL="11752713" algn="l" defTabSz="2350543" rtl="0" eaLnBrk="1" latinLnBrk="0" hangingPunct="1">
      <a:defRPr sz="6200" kern="1200">
        <a:solidFill>
          <a:schemeClr val="tx1"/>
        </a:solidFill>
        <a:latin typeface="+mn-lt"/>
        <a:ea typeface="+mn-ea"/>
        <a:cs typeface="+mn-cs"/>
      </a:defRPr>
    </a:lvl6pPr>
    <a:lvl7pPr marL="14103254" algn="l" defTabSz="2350543" rtl="0" eaLnBrk="1" latinLnBrk="0" hangingPunct="1">
      <a:defRPr sz="6200" kern="1200">
        <a:solidFill>
          <a:schemeClr val="tx1"/>
        </a:solidFill>
        <a:latin typeface="+mn-lt"/>
        <a:ea typeface="+mn-ea"/>
        <a:cs typeface="+mn-cs"/>
      </a:defRPr>
    </a:lvl7pPr>
    <a:lvl8pPr marL="16453795" algn="l" defTabSz="2350543" rtl="0" eaLnBrk="1" latinLnBrk="0" hangingPunct="1">
      <a:defRPr sz="6200" kern="1200">
        <a:solidFill>
          <a:schemeClr val="tx1"/>
        </a:solidFill>
        <a:latin typeface="+mn-lt"/>
        <a:ea typeface="+mn-ea"/>
        <a:cs typeface="+mn-cs"/>
      </a:defRPr>
    </a:lvl8pPr>
    <a:lvl9pPr marL="18804338" algn="l" defTabSz="2350543" rtl="0" eaLnBrk="1" latinLnBrk="0" hangingPunct="1">
      <a:defRPr sz="6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685800"/>
            <a:ext cx="38576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CBE56-F8D5-EA41-8D69-B774CCD0CA3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3634726"/>
            <a:ext cx="4197096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24871680"/>
            <a:ext cx="34564320" cy="11216640"/>
          </a:xfrm>
        </p:spPr>
        <p:txBody>
          <a:bodyPr/>
          <a:lstStyle>
            <a:lvl1pPr marL="0" indent="0" algn="ctr">
              <a:buNone/>
              <a:defRPr>
                <a:solidFill>
                  <a:schemeClr val="tx1">
                    <a:tint val="75000"/>
                  </a:schemeClr>
                </a:solidFill>
              </a:defRPr>
            </a:lvl1pPr>
            <a:lvl2pPr marL="2350543" indent="0" algn="ctr">
              <a:buNone/>
              <a:defRPr>
                <a:solidFill>
                  <a:schemeClr val="tx1">
                    <a:tint val="75000"/>
                  </a:schemeClr>
                </a:solidFill>
              </a:defRPr>
            </a:lvl2pPr>
            <a:lvl3pPr marL="4701085" indent="0" algn="ctr">
              <a:buNone/>
              <a:defRPr>
                <a:solidFill>
                  <a:schemeClr val="tx1">
                    <a:tint val="75000"/>
                  </a:schemeClr>
                </a:solidFill>
              </a:defRPr>
            </a:lvl3pPr>
            <a:lvl4pPr marL="7051627" indent="0" algn="ctr">
              <a:buNone/>
              <a:defRPr>
                <a:solidFill>
                  <a:schemeClr val="tx1">
                    <a:tint val="75000"/>
                  </a:schemeClr>
                </a:solidFill>
              </a:defRPr>
            </a:lvl4pPr>
            <a:lvl5pPr marL="9402170" indent="0" algn="ctr">
              <a:buNone/>
              <a:defRPr>
                <a:solidFill>
                  <a:schemeClr val="tx1">
                    <a:tint val="75000"/>
                  </a:schemeClr>
                </a:solidFill>
              </a:defRPr>
            </a:lvl5pPr>
            <a:lvl6pPr marL="11752713" indent="0" algn="ctr">
              <a:buNone/>
              <a:defRPr>
                <a:solidFill>
                  <a:schemeClr val="tx1">
                    <a:tint val="75000"/>
                  </a:schemeClr>
                </a:solidFill>
              </a:defRPr>
            </a:lvl6pPr>
            <a:lvl7pPr marL="14103254" indent="0" algn="ctr">
              <a:buNone/>
              <a:defRPr>
                <a:solidFill>
                  <a:schemeClr val="tx1">
                    <a:tint val="75000"/>
                  </a:schemeClr>
                </a:solidFill>
              </a:defRPr>
            </a:lvl7pPr>
            <a:lvl8pPr marL="16453795" indent="0" algn="ctr">
              <a:buNone/>
              <a:defRPr>
                <a:solidFill>
                  <a:schemeClr val="tx1">
                    <a:tint val="75000"/>
                  </a:schemeClr>
                </a:solidFill>
              </a:defRPr>
            </a:lvl8pPr>
            <a:lvl9pPr marL="188043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C356C-144C-7848-B4BA-2522DC8B57DC}"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C356C-144C-7848-B4BA-2522DC8B57DC}"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8760" y="1757688"/>
            <a:ext cx="1110996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880" y="1757688"/>
            <a:ext cx="3250692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C356C-144C-7848-B4BA-2522DC8B57DC}"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C356C-144C-7848-B4BA-2522DC8B57DC}"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9" y="28204162"/>
            <a:ext cx="41970960" cy="871728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900489" y="18602974"/>
            <a:ext cx="41970960" cy="9601199"/>
          </a:xfrm>
        </p:spPr>
        <p:txBody>
          <a:bodyPr anchor="b"/>
          <a:lstStyle>
            <a:lvl1pPr marL="0" indent="0">
              <a:buNone/>
              <a:defRPr sz="10400">
                <a:solidFill>
                  <a:schemeClr val="tx1">
                    <a:tint val="75000"/>
                  </a:schemeClr>
                </a:solidFill>
              </a:defRPr>
            </a:lvl1pPr>
            <a:lvl2pPr marL="2350543" indent="0">
              <a:buNone/>
              <a:defRPr sz="9200">
                <a:solidFill>
                  <a:schemeClr val="tx1">
                    <a:tint val="75000"/>
                  </a:schemeClr>
                </a:solidFill>
              </a:defRPr>
            </a:lvl2pPr>
            <a:lvl3pPr marL="4701085" indent="0">
              <a:buNone/>
              <a:defRPr sz="8300">
                <a:solidFill>
                  <a:schemeClr val="tx1">
                    <a:tint val="75000"/>
                  </a:schemeClr>
                </a:solidFill>
              </a:defRPr>
            </a:lvl3pPr>
            <a:lvl4pPr marL="7051627" indent="0">
              <a:buNone/>
              <a:defRPr sz="7200">
                <a:solidFill>
                  <a:schemeClr val="tx1">
                    <a:tint val="75000"/>
                  </a:schemeClr>
                </a:solidFill>
              </a:defRPr>
            </a:lvl4pPr>
            <a:lvl5pPr marL="9402170" indent="0">
              <a:buNone/>
              <a:defRPr sz="7200">
                <a:solidFill>
                  <a:schemeClr val="tx1">
                    <a:tint val="75000"/>
                  </a:schemeClr>
                </a:solidFill>
              </a:defRPr>
            </a:lvl5pPr>
            <a:lvl6pPr marL="11752713" indent="0">
              <a:buNone/>
              <a:defRPr sz="7200">
                <a:solidFill>
                  <a:schemeClr val="tx1">
                    <a:tint val="75000"/>
                  </a:schemeClr>
                </a:solidFill>
              </a:defRPr>
            </a:lvl6pPr>
            <a:lvl7pPr marL="14103254" indent="0">
              <a:buNone/>
              <a:defRPr sz="7200">
                <a:solidFill>
                  <a:schemeClr val="tx1">
                    <a:tint val="75000"/>
                  </a:schemeClr>
                </a:solidFill>
              </a:defRPr>
            </a:lvl7pPr>
            <a:lvl8pPr marL="16453795" indent="0">
              <a:buNone/>
              <a:defRPr sz="7200">
                <a:solidFill>
                  <a:schemeClr val="tx1">
                    <a:tint val="75000"/>
                  </a:schemeClr>
                </a:solidFill>
              </a:defRPr>
            </a:lvl8pPr>
            <a:lvl9pPr marL="18804338"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C356C-144C-7848-B4BA-2522DC8B57DC}"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880" y="10241287"/>
            <a:ext cx="21808440" cy="28966162"/>
          </a:xfrm>
        </p:spPr>
        <p:txBody>
          <a:bodyPr/>
          <a:lstStyle>
            <a:lvl1pPr>
              <a:defRPr sz="14400"/>
            </a:lvl1pPr>
            <a:lvl2pPr>
              <a:defRPr sz="12300"/>
            </a:lvl2pPr>
            <a:lvl3pPr>
              <a:defRPr sz="104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00280" y="10241287"/>
            <a:ext cx="21808440" cy="28966162"/>
          </a:xfrm>
        </p:spPr>
        <p:txBody>
          <a:bodyPr/>
          <a:lstStyle>
            <a:lvl1pPr>
              <a:defRPr sz="14400"/>
            </a:lvl1pPr>
            <a:lvl2pPr>
              <a:defRPr sz="12300"/>
            </a:lvl2pPr>
            <a:lvl3pPr>
              <a:defRPr sz="104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C356C-144C-7848-B4BA-2522DC8B57DC}"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1" y="9824727"/>
            <a:ext cx="21817016" cy="4094479"/>
          </a:xfrm>
        </p:spPr>
        <p:txBody>
          <a:bodyPr anchor="b"/>
          <a:lstStyle>
            <a:lvl1pPr marL="0" indent="0">
              <a:buNone/>
              <a:defRPr sz="12300" b="1"/>
            </a:lvl1pPr>
            <a:lvl2pPr marL="2350543" indent="0">
              <a:buNone/>
              <a:defRPr sz="10400" b="1"/>
            </a:lvl2pPr>
            <a:lvl3pPr marL="4701085" indent="0">
              <a:buNone/>
              <a:defRPr sz="9200" b="1"/>
            </a:lvl3pPr>
            <a:lvl4pPr marL="7051627" indent="0">
              <a:buNone/>
              <a:defRPr sz="8300" b="1"/>
            </a:lvl4pPr>
            <a:lvl5pPr marL="9402170" indent="0">
              <a:buNone/>
              <a:defRPr sz="8300" b="1"/>
            </a:lvl5pPr>
            <a:lvl6pPr marL="11752713" indent="0">
              <a:buNone/>
              <a:defRPr sz="8300" b="1"/>
            </a:lvl6pPr>
            <a:lvl7pPr marL="14103254" indent="0">
              <a:buNone/>
              <a:defRPr sz="8300" b="1"/>
            </a:lvl7pPr>
            <a:lvl8pPr marL="16453795" indent="0">
              <a:buNone/>
              <a:defRPr sz="8300" b="1"/>
            </a:lvl8pPr>
            <a:lvl9pPr marL="18804338" indent="0">
              <a:buNone/>
              <a:defRPr sz="8300" b="1"/>
            </a:lvl9pPr>
          </a:lstStyle>
          <a:p>
            <a:pPr lvl="0"/>
            <a:r>
              <a:rPr lang="en-US" smtClean="0"/>
              <a:t>Click to edit Master text styles</a:t>
            </a:r>
          </a:p>
        </p:txBody>
      </p:sp>
      <p:sp>
        <p:nvSpPr>
          <p:cNvPr id="4" name="Content Placeholder 3"/>
          <p:cNvSpPr>
            <a:spLocks noGrp="1"/>
          </p:cNvSpPr>
          <p:nvPr>
            <p:ph sz="half" idx="2"/>
          </p:nvPr>
        </p:nvSpPr>
        <p:spPr>
          <a:xfrm>
            <a:off x="2468881" y="13919205"/>
            <a:ext cx="21817016" cy="25288242"/>
          </a:xfrm>
        </p:spPr>
        <p:txBody>
          <a:bodyPr/>
          <a:lstStyle>
            <a:lvl1pPr>
              <a:defRPr sz="12300"/>
            </a:lvl1pPr>
            <a:lvl2pPr>
              <a:defRPr sz="10400"/>
            </a:lvl2pPr>
            <a:lvl3pPr>
              <a:defRPr sz="92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46" y="9824727"/>
            <a:ext cx="21825585" cy="4094479"/>
          </a:xfrm>
        </p:spPr>
        <p:txBody>
          <a:bodyPr anchor="b"/>
          <a:lstStyle>
            <a:lvl1pPr marL="0" indent="0">
              <a:buNone/>
              <a:defRPr sz="12300" b="1"/>
            </a:lvl1pPr>
            <a:lvl2pPr marL="2350543" indent="0">
              <a:buNone/>
              <a:defRPr sz="10400" b="1"/>
            </a:lvl2pPr>
            <a:lvl3pPr marL="4701085" indent="0">
              <a:buNone/>
              <a:defRPr sz="9200" b="1"/>
            </a:lvl3pPr>
            <a:lvl4pPr marL="7051627" indent="0">
              <a:buNone/>
              <a:defRPr sz="8300" b="1"/>
            </a:lvl4pPr>
            <a:lvl5pPr marL="9402170" indent="0">
              <a:buNone/>
              <a:defRPr sz="8300" b="1"/>
            </a:lvl5pPr>
            <a:lvl6pPr marL="11752713" indent="0">
              <a:buNone/>
              <a:defRPr sz="8300" b="1"/>
            </a:lvl6pPr>
            <a:lvl7pPr marL="14103254" indent="0">
              <a:buNone/>
              <a:defRPr sz="8300" b="1"/>
            </a:lvl7pPr>
            <a:lvl8pPr marL="16453795" indent="0">
              <a:buNone/>
              <a:defRPr sz="8300" b="1"/>
            </a:lvl8pPr>
            <a:lvl9pPr marL="18804338" indent="0">
              <a:buNone/>
              <a:defRPr sz="8300" b="1"/>
            </a:lvl9pPr>
          </a:lstStyle>
          <a:p>
            <a:pPr lvl="0"/>
            <a:r>
              <a:rPr lang="en-US" smtClean="0"/>
              <a:t>Click to edit Master text styles</a:t>
            </a:r>
          </a:p>
        </p:txBody>
      </p:sp>
      <p:sp>
        <p:nvSpPr>
          <p:cNvPr id="6" name="Content Placeholder 5"/>
          <p:cNvSpPr>
            <a:spLocks noGrp="1"/>
          </p:cNvSpPr>
          <p:nvPr>
            <p:ph sz="quarter" idx="4"/>
          </p:nvPr>
        </p:nvSpPr>
        <p:spPr>
          <a:xfrm>
            <a:off x="25083146" y="13919205"/>
            <a:ext cx="21825585" cy="25288242"/>
          </a:xfrm>
        </p:spPr>
        <p:txBody>
          <a:bodyPr/>
          <a:lstStyle>
            <a:lvl1pPr>
              <a:defRPr sz="12300"/>
            </a:lvl1pPr>
            <a:lvl2pPr>
              <a:defRPr sz="10400"/>
            </a:lvl2pPr>
            <a:lvl3pPr>
              <a:defRPr sz="92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C356C-144C-7848-B4BA-2522DC8B57DC}" type="datetimeFigureOut">
              <a:rPr lang="en-US" smtClean="0"/>
              <a:pPr/>
              <a:t>5/2/13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C356C-144C-7848-B4BA-2522DC8B57DC}" type="datetimeFigureOut">
              <a:rPr lang="en-US" smtClean="0"/>
              <a:pPr/>
              <a:t>5/2/13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C356C-144C-7848-B4BA-2522DC8B57DC}" type="datetimeFigureOut">
              <a:rPr lang="en-US" smtClean="0"/>
              <a:pPr/>
              <a:t>5/2/13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90" y="1747520"/>
            <a:ext cx="16244891" cy="7437120"/>
          </a:xfrm>
        </p:spPr>
        <p:txBody>
          <a:bodyPr anchor="b"/>
          <a:lstStyle>
            <a:lvl1pPr algn="l">
              <a:defRPr sz="10400" b="1"/>
            </a:lvl1pPr>
          </a:lstStyle>
          <a:p>
            <a:r>
              <a:rPr lang="en-US" smtClean="0"/>
              <a:t>Click to edit Master title style</a:t>
            </a:r>
            <a:endParaRPr lang="en-US"/>
          </a:p>
        </p:txBody>
      </p:sp>
      <p:sp>
        <p:nvSpPr>
          <p:cNvPr id="3" name="Content Placeholder 2"/>
          <p:cNvSpPr>
            <a:spLocks noGrp="1"/>
          </p:cNvSpPr>
          <p:nvPr>
            <p:ph idx="1"/>
          </p:nvPr>
        </p:nvSpPr>
        <p:spPr>
          <a:xfrm>
            <a:off x="19305270" y="1747527"/>
            <a:ext cx="27603450" cy="37459922"/>
          </a:xfrm>
        </p:spPr>
        <p:txBody>
          <a:bodyPr/>
          <a:lstStyle>
            <a:lvl1pPr>
              <a:defRPr sz="16500"/>
            </a:lvl1pPr>
            <a:lvl2pPr>
              <a:defRPr sz="14400"/>
            </a:lvl2pPr>
            <a:lvl3pPr>
              <a:defRPr sz="12300"/>
            </a:lvl3pPr>
            <a:lvl4pPr>
              <a:defRPr sz="10400"/>
            </a:lvl4pPr>
            <a:lvl5pPr>
              <a:defRPr sz="10400"/>
            </a:lvl5pPr>
            <a:lvl6pPr>
              <a:defRPr sz="10400"/>
            </a:lvl6pPr>
            <a:lvl7pPr>
              <a:defRPr sz="10400"/>
            </a:lvl7pPr>
            <a:lvl8pPr>
              <a:defRPr sz="10400"/>
            </a:lvl8pPr>
            <a:lvl9pPr>
              <a:defRPr sz="10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90" y="9184647"/>
            <a:ext cx="16244891" cy="30022802"/>
          </a:xfrm>
        </p:spPr>
        <p:txBody>
          <a:bodyPr/>
          <a:lstStyle>
            <a:lvl1pPr marL="0" indent="0">
              <a:buNone/>
              <a:defRPr sz="7200"/>
            </a:lvl1pPr>
            <a:lvl2pPr marL="2350543" indent="0">
              <a:buNone/>
              <a:defRPr sz="6200"/>
            </a:lvl2pPr>
            <a:lvl3pPr marL="4701085" indent="0">
              <a:buNone/>
              <a:defRPr sz="5100"/>
            </a:lvl3pPr>
            <a:lvl4pPr marL="7051627" indent="0">
              <a:buNone/>
              <a:defRPr sz="4700"/>
            </a:lvl4pPr>
            <a:lvl5pPr marL="9402170" indent="0">
              <a:buNone/>
              <a:defRPr sz="4700"/>
            </a:lvl5pPr>
            <a:lvl6pPr marL="11752713" indent="0">
              <a:buNone/>
              <a:defRPr sz="4700"/>
            </a:lvl6pPr>
            <a:lvl7pPr marL="14103254" indent="0">
              <a:buNone/>
              <a:defRPr sz="4700"/>
            </a:lvl7pPr>
            <a:lvl8pPr marL="16453795" indent="0">
              <a:buNone/>
              <a:defRPr sz="4700"/>
            </a:lvl8pPr>
            <a:lvl9pPr marL="18804338"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C356C-144C-7848-B4BA-2522DC8B57DC}"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6" y="30723844"/>
            <a:ext cx="29626560" cy="3627122"/>
          </a:xfrm>
        </p:spPr>
        <p:txBody>
          <a:bodyPr anchor="b"/>
          <a:lstStyle>
            <a:lvl1pPr algn="l">
              <a:defRPr sz="10400" b="1"/>
            </a:lvl1pPr>
          </a:lstStyle>
          <a:p>
            <a:r>
              <a:rPr lang="en-US" smtClean="0"/>
              <a:t>Click to edit Master title style</a:t>
            </a:r>
            <a:endParaRPr lang="en-US"/>
          </a:p>
        </p:txBody>
      </p:sp>
      <p:sp>
        <p:nvSpPr>
          <p:cNvPr id="3" name="Picture Placeholder 2"/>
          <p:cNvSpPr>
            <a:spLocks noGrp="1"/>
          </p:cNvSpPr>
          <p:nvPr>
            <p:ph type="pic" idx="1"/>
          </p:nvPr>
        </p:nvSpPr>
        <p:spPr>
          <a:xfrm>
            <a:off x="9678356" y="3921760"/>
            <a:ext cx="29626560" cy="26334720"/>
          </a:xfrm>
        </p:spPr>
        <p:txBody>
          <a:bodyPr/>
          <a:lstStyle>
            <a:lvl1pPr marL="0" indent="0">
              <a:buNone/>
              <a:defRPr sz="16500"/>
            </a:lvl1pPr>
            <a:lvl2pPr marL="2350543" indent="0">
              <a:buNone/>
              <a:defRPr sz="14400"/>
            </a:lvl2pPr>
            <a:lvl3pPr marL="4701085" indent="0">
              <a:buNone/>
              <a:defRPr sz="12300"/>
            </a:lvl3pPr>
            <a:lvl4pPr marL="7051627" indent="0">
              <a:buNone/>
              <a:defRPr sz="10400"/>
            </a:lvl4pPr>
            <a:lvl5pPr marL="9402170" indent="0">
              <a:buNone/>
              <a:defRPr sz="10400"/>
            </a:lvl5pPr>
            <a:lvl6pPr marL="11752713" indent="0">
              <a:buNone/>
              <a:defRPr sz="10400"/>
            </a:lvl6pPr>
            <a:lvl7pPr marL="14103254" indent="0">
              <a:buNone/>
              <a:defRPr sz="10400"/>
            </a:lvl7pPr>
            <a:lvl8pPr marL="16453795" indent="0">
              <a:buNone/>
              <a:defRPr sz="10400"/>
            </a:lvl8pPr>
            <a:lvl9pPr marL="18804338" indent="0">
              <a:buNone/>
              <a:defRPr sz="10400"/>
            </a:lvl9pPr>
          </a:lstStyle>
          <a:p>
            <a:endParaRPr lang="en-US"/>
          </a:p>
        </p:txBody>
      </p:sp>
      <p:sp>
        <p:nvSpPr>
          <p:cNvPr id="4" name="Text Placeholder 3"/>
          <p:cNvSpPr>
            <a:spLocks noGrp="1"/>
          </p:cNvSpPr>
          <p:nvPr>
            <p:ph type="body" sz="half" idx="2"/>
          </p:nvPr>
        </p:nvSpPr>
        <p:spPr>
          <a:xfrm>
            <a:off x="9678356" y="34350970"/>
            <a:ext cx="29626560" cy="5151119"/>
          </a:xfrm>
        </p:spPr>
        <p:txBody>
          <a:bodyPr/>
          <a:lstStyle>
            <a:lvl1pPr marL="0" indent="0">
              <a:buNone/>
              <a:defRPr sz="7200"/>
            </a:lvl1pPr>
            <a:lvl2pPr marL="2350543" indent="0">
              <a:buNone/>
              <a:defRPr sz="6200"/>
            </a:lvl2pPr>
            <a:lvl3pPr marL="4701085" indent="0">
              <a:buNone/>
              <a:defRPr sz="5100"/>
            </a:lvl3pPr>
            <a:lvl4pPr marL="7051627" indent="0">
              <a:buNone/>
              <a:defRPr sz="4700"/>
            </a:lvl4pPr>
            <a:lvl5pPr marL="9402170" indent="0">
              <a:buNone/>
              <a:defRPr sz="4700"/>
            </a:lvl5pPr>
            <a:lvl6pPr marL="11752713" indent="0">
              <a:buNone/>
              <a:defRPr sz="4700"/>
            </a:lvl6pPr>
            <a:lvl7pPr marL="14103254" indent="0">
              <a:buNone/>
              <a:defRPr sz="4700"/>
            </a:lvl7pPr>
            <a:lvl8pPr marL="16453795" indent="0">
              <a:buNone/>
              <a:defRPr sz="4700"/>
            </a:lvl8pPr>
            <a:lvl9pPr marL="18804338"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C356C-144C-7848-B4BA-2522DC8B57DC}"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EE232-19CC-0B42-8122-0A112FD73A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757682"/>
            <a:ext cx="44439840" cy="7315200"/>
          </a:xfrm>
          <a:prstGeom prst="rect">
            <a:avLst/>
          </a:prstGeom>
        </p:spPr>
        <p:txBody>
          <a:bodyPr vert="horz" lIns="470108" tIns="235055" rIns="470108" bIns="2350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468880" y="10241287"/>
            <a:ext cx="44439840" cy="28966162"/>
          </a:xfrm>
          <a:prstGeom prst="rect">
            <a:avLst/>
          </a:prstGeom>
        </p:spPr>
        <p:txBody>
          <a:bodyPr vert="horz" lIns="470108" tIns="235055" rIns="470108" bIns="235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468880" y="40680647"/>
            <a:ext cx="11521440" cy="2336800"/>
          </a:xfrm>
          <a:prstGeom prst="rect">
            <a:avLst/>
          </a:prstGeom>
        </p:spPr>
        <p:txBody>
          <a:bodyPr vert="horz" lIns="470108" tIns="235055" rIns="470108" bIns="235055" rtlCol="0" anchor="ctr"/>
          <a:lstStyle>
            <a:lvl1pPr algn="l">
              <a:defRPr sz="6200">
                <a:solidFill>
                  <a:schemeClr val="tx1">
                    <a:tint val="75000"/>
                  </a:schemeClr>
                </a:solidFill>
              </a:defRPr>
            </a:lvl1pPr>
          </a:lstStyle>
          <a:p>
            <a:fld id="{810C356C-144C-7848-B4BA-2522DC8B57DC}" type="datetimeFigureOut">
              <a:rPr lang="en-US" smtClean="0"/>
              <a:pPr/>
              <a:t>5/2/13</a:t>
            </a:fld>
            <a:endParaRPr lang="en-US"/>
          </a:p>
        </p:txBody>
      </p:sp>
      <p:sp>
        <p:nvSpPr>
          <p:cNvPr id="5" name="Footer Placeholder 4"/>
          <p:cNvSpPr>
            <a:spLocks noGrp="1"/>
          </p:cNvSpPr>
          <p:nvPr>
            <p:ph type="ftr" sz="quarter" idx="3"/>
          </p:nvPr>
        </p:nvSpPr>
        <p:spPr>
          <a:xfrm>
            <a:off x="16870680" y="40680647"/>
            <a:ext cx="15636240" cy="2336800"/>
          </a:xfrm>
          <a:prstGeom prst="rect">
            <a:avLst/>
          </a:prstGeom>
        </p:spPr>
        <p:txBody>
          <a:bodyPr vert="horz" lIns="470108" tIns="235055" rIns="470108" bIns="235055"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40680647"/>
            <a:ext cx="11521440" cy="2336800"/>
          </a:xfrm>
          <a:prstGeom prst="rect">
            <a:avLst/>
          </a:prstGeom>
        </p:spPr>
        <p:txBody>
          <a:bodyPr vert="horz" lIns="470108" tIns="235055" rIns="470108" bIns="235055" rtlCol="0" anchor="ctr"/>
          <a:lstStyle>
            <a:lvl1pPr algn="r">
              <a:defRPr sz="6200">
                <a:solidFill>
                  <a:schemeClr val="tx1">
                    <a:tint val="75000"/>
                  </a:schemeClr>
                </a:solidFill>
              </a:defRPr>
            </a:lvl1pPr>
          </a:lstStyle>
          <a:p>
            <a:fld id="{075EE232-19CC-0B42-8122-0A112FD73A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0543" rtl="0" eaLnBrk="1" latinLnBrk="0" hangingPunct="1">
        <a:spcBef>
          <a:spcPct val="0"/>
        </a:spcBef>
        <a:buNone/>
        <a:defRPr sz="22700" kern="1200">
          <a:solidFill>
            <a:schemeClr val="tx1"/>
          </a:solidFill>
          <a:latin typeface="+mj-lt"/>
          <a:ea typeface="+mj-ea"/>
          <a:cs typeface="+mj-cs"/>
        </a:defRPr>
      </a:lvl1pPr>
    </p:titleStyle>
    <p:bodyStyle>
      <a:lvl1pPr marL="1762907" indent="-1762907" algn="l" defTabSz="2350543" rtl="0" eaLnBrk="1" latinLnBrk="0" hangingPunct="1">
        <a:spcBef>
          <a:spcPct val="20000"/>
        </a:spcBef>
        <a:buFont typeface="Arial"/>
        <a:buChar char="•"/>
        <a:defRPr sz="16500" kern="1200">
          <a:solidFill>
            <a:schemeClr val="tx1"/>
          </a:solidFill>
          <a:latin typeface="+mn-lt"/>
          <a:ea typeface="+mn-ea"/>
          <a:cs typeface="+mn-cs"/>
        </a:defRPr>
      </a:lvl1pPr>
      <a:lvl2pPr marL="3819630" indent="-1469091" algn="l" defTabSz="2350543" rtl="0" eaLnBrk="1" latinLnBrk="0" hangingPunct="1">
        <a:spcBef>
          <a:spcPct val="20000"/>
        </a:spcBef>
        <a:buFont typeface="Arial"/>
        <a:buChar char="–"/>
        <a:defRPr sz="14400" kern="1200">
          <a:solidFill>
            <a:schemeClr val="tx1"/>
          </a:solidFill>
          <a:latin typeface="+mn-lt"/>
          <a:ea typeface="+mn-ea"/>
          <a:cs typeface="+mn-cs"/>
        </a:defRPr>
      </a:lvl2pPr>
      <a:lvl3pPr marL="5876357" indent="-1175272" algn="l" defTabSz="2350543" rtl="0" eaLnBrk="1" latinLnBrk="0" hangingPunct="1">
        <a:spcBef>
          <a:spcPct val="20000"/>
        </a:spcBef>
        <a:buFont typeface="Arial"/>
        <a:buChar char="•"/>
        <a:defRPr sz="12300" kern="1200">
          <a:solidFill>
            <a:schemeClr val="tx1"/>
          </a:solidFill>
          <a:latin typeface="+mn-lt"/>
          <a:ea typeface="+mn-ea"/>
          <a:cs typeface="+mn-cs"/>
        </a:defRPr>
      </a:lvl3pPr>
      <a:lvl4pPr marL="8226899" indent="-1175272" algn="l" defTabSz="2350543" rtl="0" eaLnBrk="1" latinLnBrk="0" hangingPunct="1">
        <a:spcBef>
          <a:spcPct val="20000"/>
        </a:spcBef>
        <a:buFont typeface="Arial"/>
        <a:buChar char="–"/>
        <a:defRPr sz="10400" kern="1200">
          <a:solidFill>
            <a:schemeClr val="tx1"/>
          </a:solidFill>
          <a:latin typeface="+mn-lt"/>
          <a:ea typeface="+mn-ea"/>
          <a:cs typeface="+mn-cs"/>
        </a:defRPr>
      </a:lvl4pPr>
      <a:lvl5pPr marL="10577440" indent="-1175272" algn="l" defTabSz="2350543" rtl="0" eaLnBrk="1" latinLnBrk="0" hangingPunct="1">
        <a:spcBef>
          <a:spcPct val="20000"/>
        </a:spcBef>
        <a:buFont typeface="Arial"/>
        <a:buChar char="»"/>
        <a:defRPr sz="10400" kern="1200">
          <a:solidFill>
            <a:schemeClr val="tx1"/>
          </a:solidFill>
          <a:latin typeface="+mn-lt"/>
          <a:ea typeface="+mn-ea"/>
          <a:cs typeface="+mn-cs"/>
        </a:defRPr>
      </a:lvl5pPr>
      <a:lvl6pPr marL="12927983" indent="-1175272" algn="l" defTabSz="2350543" rtl="0" eaLnBrk="1" latinLnBrk="0" hangingPunct="1">
        <a:spcBef>
          <a:spcPct val="20000"/>
        </a:spcBef>
        <a:buFont typeface="Arial"/>
        <a:buChar char="•"/>
        <a:defRPr sz="10400" kern="1200">
          <a:solidFill>
            <a:schemeClr val="tx1"/>
          </a:solidFill>
          <a:latin typeface="+mn-lt"/>
          <a:ea typeface="+mn-ea"/>
          <a:cs typeface="+mn-cs"/>
        </a:defRPr>
      </a:lvl6pPr>
      <a:lvl7pPr marL="15278525" indent="-1175272" algn="l" defTabSz="2350543" rtl="0" eaLnBrk="1" latinLnBrk="0" hangingPunct="1">
        <a:spcBef>
          <a:spcPct val="20000"/>
        </a:spcBef>
        <a:buFont typeface="Arial"/>
        <a:buChar char="•"/>
        <a:defRPr sz="10400" kern="1200">
          <a:solidFill>
            <a:schemeClr val="tx1"/>
          </a:solidFill>
          <a:latin typeface="+mn-lt"/>
          <a:ea typeface="+mn-ea"/>
          <a:cs typeface="+mn-cs"/>
        </a:defRPr>
      </a:lvl7pPr>
      <a:lvl8pPr marL="17629068" indent="-1175272" algn="l" defTabSz="2350543" rtl="0" eaLnBrk="1" latinLnBrk="0" hangingPunct="1">
        <a:spcBef>
          <a:spcPct val="20000"/>
        </a:spcBef>
        <a:buFont typeface="Arial"/>
        <a:buChar char="•"/>
        <a:defRPr sz="10400" kern="1200">
          <a:solidFill>
            <a:schemeClr val="tx1"/>
          </a:solidFill>
          <a:latin typeface="+mn-lt"/>
          <a:ea typeface="+mn-ea"/>
          <a:cs typeface="+mn-cs"/>
        </a:defRPr>
      </a:lvl8pPr>
      <a:lvl9pPr marL="19979610" indent="-1175272" algn="l" defTabSz="2350543" rtl="0" eaLnBrk="1" latinLnBrk="0" hangingPunct="1">
        <a:spcBef>
          <a:spcPct val="20000"/>
        </a:spcBef>
        <a:buFont typeface="Arial"/>
        <a:buChar char="•"/>
        <a:defRPr sz="10400" kern="1200">
          <a:solidFill>
            <a:schemeClr val="tx1"/>
          </a:solidFill>
          <a:latin typeface="+mn-lt"/>
          <a:ea typeface="+mn-ea"/>
          <a:cs typeface="+mn-cs"/>
        </a:defRPr>
      </a:lvl9pPr>
    </p:bodyStyle>
    <p:otherStyle>
      <a:defPPr>
        <a:defRPr lang="en-US"/>
      </a:defPPr>
      <a:lvl1pPr marL="0" algn="l" defTabSz="2350543" rtl="0" eaLnBrk="1" latinLnBrk="0" hangingPunct="1">
        <a:defRPr sz="9200" kern="1200">
          <a:solidFill>
            <a:schemeClr val="tx1"/>
          </a:solidFill>
          <a:latin typeface="+mn-lt"/>
          <a:ea typeface="+mn-ea"/>
          <a:cs typeface="+mn-cs"/>
        </a:defRPr>
      </a:lvl1pPr>
      <a:lvl2pPr marL="2350543" algn="l" defTabSz="2350543" rtl="0" eaLnBrk="1" latinLnBrk="0" hangingPunct="1">
        <a:defRPr sz="9200" kern="1200">
          <a:solidFill>
            <a:schemeClr val="tx1"/>
          </a:solidFill>
          <a:latin typeface="+mn-lt"/>
          <a:ea typeface="+mn-ea"/>
          <a:cs typeface="+mn-cs"/>
        </a:defRPr>
      </a:lvl2pPr>
      <a:lvl3pPr marL="4701085" algn="l" defTabSz="2350543" rtl="0" eaLnBrk="1" latinLnBrk="0" hangingPunct="1">
        <a:defRPr sz="9200" kern="1200">
          <a:solidFill>
            <a:schemeClr val="tx1"/>
          </a:solidFill>
          <a:latin typeface="+mn-lt"/>
          <a:ea typeface="+mn-ea"/>
          <a:cs typeface="+mn-cs"/>
        </a:defRPr>
      </a:lvl3pPr>
      <a:lvl4pPr marL="7051627" algn="l" defTabSz="2350543" rtl="0" eaLnBrk="1" latinLnBrk="0" hangingPunct="1">
        <a:defRPr sz="9200" kern="1200">
          <a:solidFill>
            <a:schemeClr val="tx1"/>
          </a:solidFill>
          <a:latin typeface="+mn-lt"/>
          <a:ea typeface="+mn-ea"/>
          <a:cs typeface="+mn-cs"/>
        </a:defRPr>
      </a:lvl4pPr>
      <a:lvl5pPr marL="9402170" algn="l" defTabSz="2350543" rtl="0" eaLnBrk="1" latinLnBrk="0" hangingPunct="1">
        <a:defRPr sz="9200" kern="1200">
          <a:solidFill>
            <a:schemeClr val="tx1"/>
          </a:solidFill>
          <a:latin typeface="+mn-lt"/>
          <a:ea typeface="+mn-ea"/>
          <a:cs typeface="+mn-cs"/>
        </a:defRPr>
      </a:lvl5pPr>
      <a:lvl6pPr marL="11752713" algn="l" defTabSz="2350543" rtl="0" eaLnBrk="1" latinLnBrk="0" hangingPunct="1">
        <a:defRPr sz="9200" kern="1200">
          <a:solidFill>
            <a:schemeClr val="tx1"/>
          </a:solidFill>
          <a:latin typeface="+mn-lt"/>
          <a:ea typeface="+mn-ea"/>
          <a:cs typeface="+mn-cs"/>
        </a:defRPr>
      </a:lvl6pPr>
      <a:lvl7pPr marL="14103254" algn="l" defTabSz="2350543" rtl="0" eaLnBrk="1" latinLnBrk="0" hangingPunct="1">
        <a:defRPr sz="9200" kern="1200">
          <a:solidFill>
            <a:schemeClr val="tx1"/>
          </a:solidFill>
          <a:latin typeface="+mn-lt"/>
          <a:ea typeface="+mn-ea"/>
          <a:cs typeface="+mn-cs"/>
        </a:defRPr>
      </a:lvl7pPr>
      <a:lvl8pPr marL="16453795" algn="l" defTabSz="2350543" rtl="0" eaLnBrk="1" latinLnBrk="0" hangingPunct="1">
        <a:defRPr sz="9200" kern="1200">
          <a:solidFill>
            <a:schemeClr val="tx1"/>
          </a:solidFill>
          <a:latin typeface="+mn-lt"/>
          <a:ea typeface="+mn-ea"/>
          <a:cs typeface="+mn-cs"/>
        </a:defRPr>
      </a:lvl8pPr>
      <a:lvl9pPr marL="18804338" algn="l" defTabSz="2350543" rtl="0" eaLnBrk="1" latinLnBrk="0" hangingPunct="1">
        <a:defRPr sz="9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7.png"/><Relationship Id="rId21" Type="http://schemas.openxmlformats.org/officeDocument/2006/relationships/image" Target="../media/image12.pdf"/><Relationship Id="rId22" Type="http://schemas.openxmlformats.org/officeDocument/2006/relationships/image" Target="../media/image19.png"/><Relationship Id="rId23" Type="http://schemas.openxmlformats.org/officeDocument/2006/relationships/image" Target="../media/image13.pdf"/><Relationship Id="rId24" Type="http://schemas.openxmlformats.org/officeDocument/2006/relationships/image" Target="../media/image211.png"/><Relationship Id="rId25" Type="http://schemas.openxmlformats.org/officeDocument/2006/relationships/image" Target="../media/image14.pdf"/><Relationship Id="rId26" Type="http://schemas.openxmlformats.org/officeDocument/2006/relationships/image" Target="../media/image231.png"/><Relationship Id="rId27" Type="http://schemas.openxmlformats.org/officeDocument/2006/relationships/image" Target="../media/image15.pdf"/><Relationship Id="rId28" Type="http://schemas.openxmlformats.org/officeDocument/2006/relationships/image" Target="../media/image25.png"/><Relationship Id="rId29" Type="http://schemas.openxmlformats.org/officeDocument/2006/relationships/image" Target="../media/image16.pd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17.pdf"/><Relationship Id="rId32" Type="http://schemas.openxmlformats.org/officeDocument/2006/relationships/image" Target="../media/image29.png"/><Relationship Id="rId6" Type="http://schemas.openxmlformats.org/officeDocument/2006/relationships/hyperlink" Target="http://www.nhc.noaa.gov/pdf/TCR-AL072010_Earl.pdf" TargetMode="External"/><Relationship Id="rId34" Type="http://schemas.openxmlformats.org/officeDocument/2006/relationships/image" Target="../media/image31.pn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33" Type="http://schemas.openxmlformats.org/officeDocument/2006/relationships/image" Target="../media/image18.pdf"/><Relationship Id="rId35" Type="http://schemas.openxmlformats.org/officeDocument/2006/relationships/image" Target="../media/image19.pdf"/><Relationship Id="rId36" Type="http://schemas.openxmlformats.org/officeDocument/2006/relationships/image" Target="../media/image33.png"/><Relationship Id="rId10" Type="http://schemas.openxmlformats.org/officeDocument/2006/relationships/image" Target="../media/image7.pdf"/><Relationship Id="rId11" Type="http://schemas.openxmlformats.org/officeDocument/2006/relationships/image" Target="../media/image8.png"/><Relationship Id="rId12" Type="http://schemas.openxmlformats.org/officeDocument/2006/relationships/image" Target="../media/image8.pdf"/><Relationship Id="rId13" Type="http://schemas.openxmlformats.org/officeDocument/2006/relationships/image" Target="../media/image10.png"/><Relationship Id="rId14" Type="http://schemas.openxmlformats.org/officeDocument/2006/relationships/image" Target="../media/image9.png"/><Relationship Id="rId15" Type="http://schemas.openxmlformats.org/officeDocument/2006/relationships/image" Target="../media/image10.pdf"/><Relationship Id="rId37" Type="http://schemas.openxmlformats.org/officeDocument/2006/relationships/image" Target="../media/image20.pdf"/><Relationship Id="rId38" Type="http://schemas.openxmlformats.org/officeDocument/2006/relationships/image" Target="../media/image21.png"/><Relationship Id="rId18" Type="http://schemas.openxmlformats.org/officeDocument/2006/relationships/image" Target="../media/image15.png"/><Relationship Id="rId19" Type="http://schemas.openxmlformats.org/officeDocument/2006/relationships/image" Target="../media/image11.pdf"/><Relationship Id="rId39" Type="http://schemas.openxmlformats.org/officeDocument/2006/relationships/image" Target="../media/image21.pdf"/><Relationship Id="rId4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2905" y="246845"/>
            <a:ext cx="44439840" cy="2227816"/>
          </a:xfrm>
        </p:spPr>
        <p:txBody>
          <a:bodyPr>
            <a:noAutofit/>
          </a:bodyPr>
          <a:lstStyle/>
          <a:p>
            <a:r>
              <a:rPr lang="en-US" sz="7200" dirty="0" smtClean="0"/>
              <a:t>Rapid Intensification of Hurricane Earl (2010): Vorticity and Mass Flux Budgets</a:t>
            </a:r>
            <a:r>
              <a:rPr lang="en-US" sz="6200" dirty="0" smtClean="0"/>
              <a:t/>
            </a:r>
            <a:br>
              <a:rPr lang="en-US" sz="6200" dirty="0" smtClean="0"/>
            </a:br>
            <a:endParaRPr lang="en-US" sz="3200" dirty="0"/>
          </a:p>
        </p:txBody>
      </p:sp>
      <p:pic>
        <p:nvPicPr>
          <p:cNvPr id="14" name="Picture 13" descr="UofU logo.jpg"/>
          <p:cNvPicPr>
            <a:picLocks noChangeAspect="1"/>
          </p:cNvPicPr>
          <p:nvPr/>
        </p:nvPicPr>
        <p:blipFill>
          <a:blip r:embed="rId3"/>
          <a:stretch>
            <a:fillRect/>
          </a:stretch>
        </p:blipFill>
        <p:spPr>
          <a:xfrm>
            <a:off x="850900" y="604533"/>
            <a:ext cx="2247900" cy="1573344"/>
          </a:xfrm>
          <a:prstGeom prst="rect">
            <a:avLst/>
          </a:prstGeom>
        </p:spPr>
      </p:pic>
      <p:pic>
        <p:nvPicPr>
          <p:cNvPr id="19" name="Picture 18"/>
          <p:cNvPicPr>
            <a:picLocks noChangeAspect="1"/>
          </p:cNvPicPr>
          <p:nvPr/>
        </p:nvPicPr>
        <p:blipFill>
          <a:blip r:embed="rId4"/>
          <a:stretch>
            <a:fillRect/>
          </a:stretch>
        </p:blipFill>
        <p:spPr>
          <a:xfrm>
            <a:off x="47137263" y="511551"/>
            <a:ext cx="1704015" cy="1648408"/>
          </a:xfrm>
          <a:prstGeom prst="rect">
            <a:avLst/>
          </a:prstGeom>
        </p:spPr>
      </p:pic>
      <p:pic>
        <p:nvPicPr>
          <p:cNvPr id="20" name="Picture 19"/>
          <p:cNvPicPr>
            <a:picLocks noChangeAspect="1"/>
          </p:cNvPicPr>
          <p:nvPr/>
        </p:nvPicPr>
        <p:blipFill>
          <a:blip r:embed="rId5"/>
          <a:stretch>
            <a:fillRect/>
          </a:stretch>
        </p:blipFill>
        <p:spPr>
          <a:xfrm>
            <a:off x="45019047" y="416835"/>
            <a:ext cx="1687407" cy="1761042"/>
          </a:xfrm>
          <a:prstGeom prst="rect">
            <a:avLst/>
          </a:prstGeom>
        </p:spPr>
      </p:pic>
      <p:graphicFrame>
        <p:nvGraphicFramePr>
          <p:cNvPr id="21" name="Table 20"/>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11823176"/>
              </p:ext>
            </p:extLst>
          </p:nvPr>
        </p:nvGraphicFramePr>
        <p:xfrm>
          <a:off x="850906" y="3886904"/>
          <a:ext cx="16799163" cy="4469696"/>
        </p:xfrm>
        <a:graphic>
          <a:graphicData uri="http://schemas.openxmlformats.org/drawingml/2006/table">
            <a:tbl>
              <a:tblPr/>
              <a:tblGrid>
                <a:gridCol w="16799163"/>
              </a:tblGrid>
              <a:tr h="4469696">
                <a:tc>
                  <a:txBody>
                    <a:bodyPr/>
                    <a:lstStyle/>
                    <a:p>
                      <a:pPr marL="0">
                        <a:buNone/>
                      </a:pPr>
                      <a:r>
                        <a:rPr lang="en-US" sz="3200" b="1" baseline="0" dirty="0" smtClean="0">
                          <a:solidFill>
                            <a:srgbClr val="008000"/>
                          </a:solidFill>
                        </a:rPr>
                        <a:t>1. Motivation: </a:t>
                      </a:r>
                    </a:p>
                    <a:p>
                      <a:pPr marL="0">
                        <a:buNone/>
                      </a:pPr>
                      <a:r>
                        <a:rPr lang="en-US" sz="2800" b="0" baseline="0" dirty="0" smtClean="0"/>
                        <a:t>Various studies have emphasized the importance of different precipitation characteristics/structures for tropical cyclone intensification, such as convective rings (Willoughby, 1990, </a:t>
                      </a:r>
                      <a:r>
                        <a:rPr lang="en-US" sz="2800" b="0" i="1" baseline="0" dirty="0" smtClean="0"/>
                        <a:t>J. Atmos. Sci.</a:t>
                      </a:r>
                      <a:r>
                        <a:rPr lang="en-US" sz="2800" b="0" baseline="0" dirty="0" smtClean="0"/>
                        <a:t>), intense convective ”hot towers” (</a:t>
                      </a:r>
                      <a:r>
                        <a:rPr lang="en-US" sz="2800" b="0" baseline="0" dirty="0" err="1" smtClean="0"/>
                        <a:t>Guimond</a:t>
                      </a:r>
                      <a:r>
                        <a:rPr lang="en-US" sz="2800" b="0" baseline="0" dirty="0" smtClean="0"/>
                        <a:t> et. al., 2010,  </a:t>
                      </a:r>
                      <a:r>
                        <a:rPr lang="en-US" sz="2800" b="0" i="1" baseline="0" dirty="0" smtClean="0"/>
                        <a:t>J. Atmos. Sci.)</a:t>
                      </a:r>
                      <a:r>
                        <a:rPr lang="en-US" sz="2800" b="0" i="0" baseline="0" dirty="0" smtClean="0"/>
                        <a:t>, and r</a:t>
                      </a:r>
                      <a:r>
                        <a:rPr lang="en-US" sz="2800" b="0" baseline="0" dirty="0" smtClean="0"/>
                        <a:t>otating convective “</a:t>
                      </a:r>
                      <a:r>
                        <a:rPr lang="en-US" sz="2800" b="0" baseline="0" dirty="0" err="1" smtClean="0"/>
                        <a:t>vortical</a:t>
                      </a:r>
                      <a:r>
                        <a:rPr lang="en-US" sz="2800" b="0" baseline="0" dirty="0" smtClean="0"/>
                        <a:t> hot towers” (Nguyen et. al., 2008, </a:t>
                      </a:r>
                      <a:r>
                        <a:rPr lang="en-US" sz="2800" b="0" i="1" baseline="0" dirty="0" smtClean="0"/>
                        <a:t>Q. J. R. </a:t>
                      </a:r>
                      <a:r>
                        <a:rPr lang="en-US" sz="2800" b="0" i="1" baseline="0" dirty="0" err="1" smtClean="0"/>
                        <a:t>Meteorol</a:t>
                      </a:r>
                      <a:r>
                        <a:rPr lang="en-US" sz="2800" b="0" i="1" baseline="0" dirty="0" smtClean="0"/>
                        <a:t>. Soc.</a:t>
                      </a:r>
                      <a:r>
                        <a:rPr lang="en-US" sz="2800" b="0" i="0" baseline="0" dirty="0" smtClean="0"/>
                        <a:t>).  All of these precipitation processes may occur in real tropical cyclones, but some might have a greater impact than others on tropical cyclone intensity. </a:t>
                      </a:r>
                    </a:p>
                    <a:p>
                      <a:pPr marL="0">
                        <a:buNone/>
                      </a:pPr>
                      <a:r>
                        <a:rPr lang="en-US" sz="2800" b="0" i="0" baseline="0" dirty="0" smtClean="0"/>
                        <a:t> </a:t>
                      </a:r>
                    </a:p>
                    <a:p>
                      <a:pPr marL="0">
                        <a:buNone/>
                      </a:pPr>
                      <a:r>
                        <a:rPr lang="en-US" sz="2800" b="1" i="0" baseline="0" dirty="0" smtClean="0"/>
                        <a:t>Goals:</a:t>
                      </a:r>
                    </a:p>
                    <a:p>
                      <a:pPr marL="0">
                        <a:buNone/>
                      </a:pPr>
                      <a:r>
                        <a:rPr lang="en-US" sz="2800" b="0" i="0" baseline="0" dirty="0" smtClean="0"/>
                        <a:t>Use data collected during the GRIP/IFEX field campaigns to assess the impact of different precipitation structures on the intensification of Hurricane Earl (2010).   </a:t>
                      </a:r>
                      <a:endParaRPr lang="en-US" sz="2800" b="0" baseline="0" dirty="0" smtClean="0"/>
                    </a:p>
                  </a:txBody>
                  <a:tcPr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solidFill>
                      <a:schemeClr val="bg1"/>
                    </a:solidFill>
                  </a:tcPr>
                </a:tc>
              </a:tr>
            </a:tbl>
          </a:graphicData>
        </a:graphic>
      </p:graphicFrame>
      <p:graphicFrame>
        <p:nvGraphicFramePr>
          <p:cNvPr id="25" name="Table 24"/>
          <p:cNvGraphicFramePr>
            <a:graphicFrameLocks noGrp="1"/>
          </p:cNvGraphicFramePr>
          <p:nvPr/>
        </p:nvGraphicFramePr>
        <p:xfrm>
          <a:off x="18045464" y="3886907"/>
          <a:ext cx="19800535" cy="7680959"/>
        </p:xfrm>
        <a:graphic>
          <a:graphicData uri="http://schemas.openxmlformats.org/drawingml/2006/table">
            <a:tbl>
              <a:tblPr/>
              <a:tblGrid>
                <a:gridCol w="19800535"/>
              </a:tblGrid>
              <a:tr h="7562135">
                <a:tc>
                  <a:txBody>
                    <a:bodyPr/>
                    <a:lstStyle/>
                    <a:p>
                      <a:r>
                        <a:rPr lang="en-US" sz="3200" b="1" i="0" baseline="0" dirty="0" smtClean="0">
                          <a:solidFill>
                            <a:srgbClr val="008000"/>
                          </a:solidFill>
                        </a:rPr>
                        <a:t>2. Hurricane Earl (2010):</a:t>
                      </a:r>
                    </a:p>
                    <a:p>
                      <a:r>
                        <a:rPr lang="en-US" sz="2800" b="0" i="0" baseline="0" dirty="0" smtClean="0"/>
                        <a:t>Between 0600 UTC 29 August 2010 and 1800 UTC 30 August 2010, Earl underwent a rapid intensification (RI, Kaplan and </a:t>
                      </a:r>
                      <a:r>
                        <a:rPr lang="en-US" sz="2800" b="0" i="0" baseline="0" dirty="0" err="1" smtClean="0"/>
                        <a:t>DeMaria</a:t>
                      </a:r>
                      <a:r>
                        <a:rPr lang="en-US" sz="2800" b="0" i="0" baseline="0" dirty="0" smtClean="0"/>
                        <a:t>, 2003) from a 55-knot tropical storm to a 115-knot hurricane</a:t>
                      </a:r>
                      <a:r>
                        <a:rPr lang="en-US" sz="3400" b="0" i="0" baseline="0" dirty="0" smtClean="0"/>
                        <a:t>.  </a:t>
                      </a:r>
                    </a:p>
                    <a:p>
                      <a:endParaRPr lang="en-US" sz="3400" b="0" i="0" baseline="0" dirty="0" smtClean="0"/>
                    </a:p>
                    <a:p>
                      <a:endParaRPr lang="en-US" sz="3400" b="0" i="0" baseline="0" dirty="0" smtClean="0"/>
                    </a:p>
                    <a:p>
                      <a:endParaRPr lang="en-US" sz="3400" b="0" i="0" baseline="0" dirty="0" smtClean="0"/>
                    </a:p>
                    <a:p>
                      <a:endParaRPr lang="en-US" sz="3400" b="0" i="0" baseline="0" dirty="0" smtClean="0"/>
                    </a:p>
                    <a:p>
                      <a:endParaRPr lang="en-US" sz="3400" b="0" i="0" baseline="0" dirty="0" smtClean="0"/>
                    </a:p>
                    <a:p>
                      <a:endParaRPr lang="en-US" sz="3400" b="0" i="0" baseline="0" dirty="0" smtClean="0"/>
                    </a:p>
                    <a:p>
                      <a:endParaRPr lang="en-US" sz="3400" b="0" i="0" baseline="0" dirty="0" smtClean="0"/>
                    </a:p>
                    <a:p>
                      <a:endParaRPr lang="en-US" sz="3400" b="0" i="0" baseline="0" dirty="0" smtClean="0"/>
                    </a:p>
                    <a:p>
                      <a:endParaRPr lang="en-US" sz="3400" b="0" i="0" baseline="0" dirty="0" smtClean="0"/>
                    </a:p>
                    <a:p>
                      <a:endParaRPr lang="en-US" sz="2400" b="0" i="0" baseline="0" dirty="0" smtClean="0"/>
                    </a:p>
                    <a:p>
                      <a:endParaRPr lang="en-US" sz="2400" b="0" i="0" baseline="0" dirty="0" smtClean="0"/>
                    </a:p>
                    <a:p>
                      <a:r>
                        <a:rPr lang="en-US" sz="2400" b="0" i="0" baseline="0" dirty="0" smtClean="0"/>
                        <a:t>Figure 1. Right: track and intensity of Hurricane Earl, from the NHC Tropical Cyclone Report on Earl: </a:t>
                      </a:r>
                      <a:r>
                        <a:rPr lang="en-US" sz="2400" b="0" i="0" baseline="0" dirty="0" smtClean="0">
                          <a:hlinkClick r:id="rId6"/>
                        </a:rPr>
                        <a:t>http://www.nhc.noaa.gov/pdf/TCR-AL072010_Earl.pdf</a:t>
                      </a:r>
                      <a:r>
                        <a:rPr lang="en-US" sz="2400" b="0" i="0" baseline="0" dirty="0" smtClean="0"/>
                        <a:t> . Left: best-track intensity, and timing of flights into Earl, from Rogers et. al. (2010).</a:t>
                      </a:r>
                    </a:p>
                  </a:txBody>
                  <a:tcPr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solidFill>
                      <a:schemeClr val="bg1"/>
                    </a:solidFill>
                  </a:tcPr>
                </a:tc>
              </a:tr>
            </a:tbl>
          </a:graphicData>
        </a:graphic>
      </p:graphicFrame>
      <p:graphicFrame>
        <p:nvGraphicFramePr>
          <p:cNvPr id="28" name="Table 27"/>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03283323"/>
              </p:ext>
            </p:extLst>
          </p:nvPr>
        </p:nvGraphicFramePr>
        <p:xfrm>
          <a:off x="38227000" y="3886907"/>
          <a:ext cx="10569138" cy="7562136"/>
        </p:xfrm>
        <a:graphic>
          <a:graphicData uri="http://schemas.openxmlformats.org/drawingml/2006/table">
            <a:tbl>
              <a:tblPr/>
              <a:tblGrid>
                <a:gridCol w="10569138"/>
              </a:tblGrid>
              <a:tr h="7562136">
                <a:tc>
                  <a:txBody>
                    <a:bodyPr/>
                    <a:lstStyle/>
                    <a:p>
                      <a:r>
                        <a:rPr lang="en-US" sz="3200" b="1" i="0" baseline="0" dirty="0" smtClean="0">
                          <a:solidFill>
                            <a:srgbClr val="008000"/>
                          </a:solidFill>
                        </a:rPr>
                        <a:t>3. Environmental Conditions</a:t>
                      </a:r>
                      <a:endParaRPr lang="en-US" sz="3200" i="1" baseline="0" dirty="0" smtClean="0">
                        <a:solidFill>
                          <a:srgbClr val="008000"/>
                        </a:solidFill>
                      </a:endParaRPr>
                    </a:p>
                    <a:p>
                      <a:r>
                        <a:rPr lang="en-US" sz="3400" i="1" baseline="0" dirty="0" smtClean="0"/>
                        <a:t>  </a:t>
                      </a:r>
                    </a:p>
                    <a:p>
                      <a:endParaRPr lang="en-US" sz="3400" i="1" baseline="0" dirty="0" smtClean="0"/>
                    </a:p>
                    <a:p>
                      <a:endParaRPr lang="en-US" sz="3400" i="1" baseline="0" dirty="0" smtClean="0"/>
                    </a:p>
                    <a:p>
                      <a:endParaRPr lang="en-US" sz="3400" i="1" baseline="0" dirty="0" smtClean="0"/>
                    </a:p>
                    <a:p>
                      <a:endParaRPr lang="en-US" sz="3400" i="1" baseline="0" dirty="0" smtClean="0"/>
                    </a:p>
                    <a:p>
                      <a:endParaRPr lang="en-US" sz="3400" i="1" baseline="0" dirty="0" smtClean="0"/>
                    </a:p>
                    <a:p>
                      <a:endParaRPr lang="en-US" sz="3400" i="1" baseline="0" dirty="0" smtClean="0"/>
                    </a:p>
                    <a:p>
                      <a:endParaRPr lang="en-US" sz="3400" i="1" baseline="0" dirty="0" smtClean="0"/>
                    </a:p>
                    <a:p>
                      <a:endParaRPr lang="en-US" sz="3400" i="1" baseline="0" dirty="0" smtClean="0"/>
                    </a:p>
                    <a:p>
                      <a:endParaRPr lang="en-US" sz="3400" i="1" baseline="0" dirty="0" smtClean="0"/>
                    </a:p>
                    <a:p>
                      <a:endParaRPr lang="en-US" sz="3400" i="1" baseline="0" dirty="0" smtClean="0"/>
                    </a:p>
                    <a:p>
                      <a:r>
                        <a:rPr lang="en-US" sz="2400" i="0" baseline="0" dirty="0" smtClean="0"/>
                        <a:t>Figure 2. Deep-layer wind shear and low-level relative humidity in the vicinity of Earl, calculated from 6-hourly NCEP FNL analysis fields. </a:t>
                      </a:r>
                    </a:p>
                  </a:txBody>
                  <a:tcPr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solidFill>
                      <a:srgbClr val="FFFFFF"/>
                    </a:solidFill>
                  </a:tcPr>
                </a:tc>
              </a:tr>
            </a:tbl>
          </a:graphicData>
        </a:graphic>
      </p:graphicFrame>
      <p:graphicFrame>
        <p:nvGraphicFramePr>
          <p:cNvPr id="33" name="Table 32"/>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560692446"/>
              </p:ext>
            </p:extLst>
          </p:nvPr>
        </p:nvGraphicFramePr>
        <p:xfrm>
          <a:off x="18043997" y="11714201"/>
          <a:ext cx="14898455" cy="4876800"/>
        </p:xfrm>
        <a:graphic>
          <a:graphicData uri="http://schemas.openxmlformats.org/drawingml/2006/table">
            <a:tbl>
              <a:tblPr/>
              <a:tblGrid>
                <a:gridCol w="14898455"/>
              </a:tblGrid>
              <a:tr h="4354285">
                <a:tc>
                  <a:txBody>
                    <a:bodyPr/>
                    <a:lstStyle/>
                    <a:p>
                      <a:pPr marL="0" algn="l">
                        <a:buNone/>
                      </a:pPr>
                      <a:r>
                        <a:rPr lang="en-US" sz="3200" b="1" baseline="0" dirty="0" smtClean="0">
                          <a:solidFill>
                            <a:srgbClr val="008000"/>
                          </a:solidFill>
                        </a:rPr>
                        <a:t>5. Mesoscale Wind Analyses:</a:t>
                      </a:r>
                    </a:p>
                    <a:p>
                      <a:pPr marL="0" algn="l">
                        <a:buNone/>
                      </a:pPr>
                      <a:r>
                        <a:rPr lang="en-US" sz="2800" b="0" i="0" baseline="0" dirty="0" smtClean="0"/>
                        <a:t>        Mesoscale three-dimensional wind analyses were generated from the NOAA P3 tail radar radial velocity measurements. The P3 flew into Earl once before the onset of RI, three times during the RI, and once at the end of the RI. </a:t>
                      </a:r>
                    </a:p>
                    <a:p>
                      <a:pPr marL="0" algn="l">
                        <a:buNone/>
                      </a:pPr>
                      <a:r>
                        <a:rPr lang="en-US" sz="2800" b="0" i="0" baseline="0" dirty="0" smtClean="0"/>
                        <a:t>        Dual-</a:t>
                      </a:r>
                      <a:r>
                        <a:rPr lang="en-US" sz="2800" b="0" i="0" baseline="0" dirty="0" err="1" smtClean="0"/>
                        <a:t>doppler</a:t>
                      </a:r>
                      <a:r>
                        <a:rPr lang="en-US" sz="2800" b="0" i="0" baseline="0" dirty="0" smtClean="0"/>
                        <a:t> three-dimensional wind retrievals were generated using the </a:t>
                      </a:r>
                      <a:r>
                        <a:rPr lang="en-US" sz="2800" b="0" i="0" baseline="0" dirty="0" err="1" smtClean="0"/>
                        <a:t>variational</a:t>
                      </a:r>
                      <a:r>
                        <a:rPr lang="en-US" sz="2800" b="0" i="0" baseline="0" dirty="0" smtClean="0"/>
                        <a:t> analysis scheme of Lopez </a:t>
                      </a:r>
                      <a:r>
                        <a:rPr lang="en-US" sz="2800" b="0" i="0" baseline="0" dirty="0" err="1" smtClean="0"/>
                        <a:t>Carillo</a:t>
                      </a:r>
                      <a:r>
                        <a:rPr lang="en-US" sz="2800" b="0" i="0" baseline="0" dirty="0" smtClean="0"/>
                        <a:t> and Raymond (2010)*.  P3/C130/G4 </a:t>
                      </a:r>
                      <a:r>
                        <a:rPr lang="en-US" sz="2800" b="0" i="0" baseline="0" dirty="0" err="1" smtClean="0"/>
                        <a:t>dropsonde</a:t>
                      </a:r>
                      <a:r>
                        <a:rPr lang="en-US" sz="2800" b="0" i="0" baseline="0" dirty="0" smtClean="0"/>
                        <a:t> wind measurements and P3 flight-level horizontal winds were also incorporated into the dual-</a:t>
                      </a:r>
                      <a:r>
                        <a:rPr lang="en-US" sz="2800" b="0" i="0" baseline="0" dirty="0" err="1" smtClean="0"/>
                        <a:t>doppler</a:t>
                      </a:r>
                      <a:r>
                        <a:rPr lang="en-US" sz="2800" b="0" i="0" baseline="0" dirty="0" smtClean="0"/>
                        <a:t> analyses.</a:t>
                      </a:r>
                    </a:p>
                    <a:p>
                      <a:pPr marL="0" algn="l">
                        <a:buNone/>
                      </a:pPr>
                      <a:r>
                        <a:rPr lang="en-US" sz="2800" b="0" i="0" baseline="0" dirty="0" smtClean="0"/>
                        <a:t>        Here we present results from dual-</a:t>
                      </a:r>
                      <a:r>
                        <a:rPr lang="en-US" sz="2800" b="0" i="0" baseline="0" dirty="0" err="1" smtClean="0"/>
                        <a:t>doppler</a:t>
                      </a:r>
                      <a:r>
                        <a:rPr lang="en-US" sz="2800" b="0" i="0" baseline="0" dirty="0" smtClean="0"/>
                        <a:t> analyses for the first two NOAA P3 flights- the August 28 evening flight (“Earl 1”) just before the onset of RI and the August 29 Morning flight (“Earl 2”) just after RI began. During this time period, Earl strengthened from a 55kt tropical storm to a 65kt hurricane (NHC best-track, not shown). </a:t>
                      </a:r>
                    </a:p>
                  </a:txBody>
                  <a:tcPr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solidFill>
                      <a:schemeClr val="bg1"/>
                    </a:solidFill>
                  </a:tcPr>
                </a:tc>
              </a:tr>
            </a:tbl>
          </a:graphicData>
        </a:graphic>
      </p:graphicFrame>
      <p:graphicFrame>
        <p:nvGraphicFramePr>
          <p:cNvPr id="45" name="Table 44"/>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09524548"/>
              </p:ext>
            </p:extLst>
          </p:nvPr>
        </p:nvGraphicFramePr>
        <p:xfrm>
          <a:off x="799572" y="8642866"/>
          <a:ext cx="16799168" cy="7437118"/>
        </p:xfrm>
        <a:graphic>
          <a:graphicData uri="http://schemas.openxmlformats.org/drawingml/2006/table">
            <a:tbl>
              <a:tblPr/>
              <a:tblGrid>
                <a:gridCol w="16799168"/>
              </a:tblGrid>
              <a:tr h="7302399">
                <a:tc>
                  <a:txBody>
                    <a:bodyPr/>
                    <a:lstStyle/>
                    <a:p>
                      <a:r>
                        <a:rPr lang="en-US" sz="3200" b="1" dirty="0" smtClean="0">
                          <a:solidFill>
                            <a:srgbClr val="008000"/>
                          </a:solidFill>
                        </a:rPr>
                        <a:t>4. Precipitation</a:t>
                      </a:r>
                      <a:r>
                        <a:rPr lang="en-US" sz="3200" b="1" baseline="0" dirty="0" smtClean="0">
                          <a:solidFill>
                            <a:srgbClr val="008000"/>
                          </a:solidFill>
                        </a:rPr>
                        <a:t> Field Before RI and Immediately After the Onset of RI:</a:t>
                      </a:r>
                    </a:p>
                    <a:p>
                      <a:r>
                        <a:rPr lang="en-US" sz="2800" b="0" baseline="0" dirty="0" smtClean="0"/>
                        <a:t>Left-of-shear convective asymmetry developed as northeasterly shear increased leading up to RI. Immediately after the onset of RI (lower right panel), the precipitation had become more symmetric even though the shear remained at nearly the same magnitude.   </a:t>
                      </a:r>
                      <a:endParaRPr lang="en-US" sz="2800" b="0" dirty="0" smtClean="0"/>
                    </a:p>
                    <a:p>
                      <a:endParaRPr lang="en-US" sz="3400" dirty="0" smtClean="0"/>
                    </a:p>
                    <a:p>
                      <a:endParaRPr lang="en-US" sz="3400" dirty="0" smtClean="0"/>
                    </a:p>
                    <a:p>
                      <a:endParaRPr lang="en-US" sz="3400" dirty="0" smtClean="0"/>
                    </a:p>
                    <a:p>
                      <a:endParaRPr lang="en-US" sz="3400" dirty="0" smtClean="0"/>
                    </a:p>
                    <a:p>
                      <a:endParaRPr lang="en-US" sz="3400" dirty="0" smtClean="0"/>
                    </a:p>
                    <a:p>
                      <a:endParaRPr lang="en-US" sz="3400" dirty="0" smtClean="0"/>
                    </a:p>
                    <a:p>
                      <a:endParaRPr lang="en-US" sz="3400" dirty="0" smtClean="0"/>
                    </a:p>
                    <a:p>
                      <a:endParaRPr lang="en-US" sz="3400" dirty="0" smtClean="0"/>
                    </a:p>
                    <a:p>
                      <a:endParaRPr lang="en-US" sz="3400" dirty="0" smtClean="0"/>
                    </a:p>
                    <a:p>
                      <a:endParaRPr lang="en-US" sz="3400" dirty="0" smtClean="0"/>
                    </a:p>
                    <a:p>
                      <a:r>
                        <a:rPr lang="en-US" sz="2400" b="0" i="0" dirty="0" smtClean="0">
                          <a:latin typeface="+mn-lt"/>
                          <a:cs typeface="Times New Roman" pitchFamily="18" charset="0"/>
                        </a:rPr>
                        <a:t>Figure</a:t>
                      </a:r>
                      <a:r>
                        <a:rPr lang="en-US" sz="2400" b="0" i="0" baseline="0" dirty="0" smtClean="0">
                          <a:latin typeface="+mn-lt"/>
                          <a:cs typeface="Times New Roman" pitchFamily="18" charset="0"/>
                        </a:rPr>
                        <a:t> 3. 85ghz PCT from various microwave sensors at 0413Z 8/28 (left), 2119Z 8/28 (center), and 1102Z 8/29 (right).</a:t>
                      </a:r>
                      <a:endParaRPr lang="en-US" sz="2400" b="0" i="0" dirty="0" smtClean="0">
                        <a:latin typeface="+mn-lt"/>
                        <a:cs typeface="Times New Roman" pitchFamily="18" charset="0"/>
                      </a:endParaRPr>
                    </a:p>
                  </a:txBody>
                  <a:tcPr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solidFill>
                      <a:srgbClr val="FFFFFF"/>
                    </a:solidFill>
                  </a:tcPr>
                </a:tc>
              </a:tr>
            </a:tbl>
          </a:graphicData>
        </a:graphic>
      </p:graphicFrame>
      <p:pic>
        <p:nvPicPr>
          <p:cNvPr id="29" name="Picture 28" descr="tmi_828_2119.jpg"/>
          <p:cNvPicPr>
            <a:picLocks noChangeAspect="1"/>
          </p:cNvPicPr>
          <p:nvPr/>
        </p:nvPicPr>
        <p:blipFill>
          <a:blip r:embed="rId7"/>
          <a:stretch>
            <a:fillRect/>
          </a:stretch>
        </p:blipFill>
        <p:spPr>
          <a:xfrm>
            <a:off x="6677849" y="10838536"/>
            <a:ext cx="4839650" cy="4513244"/>
          </a:xfrm>
          <a:prstGeom prst="rect">
            <a:avLst/>
          </a:prstGeom>
        </p:spPr>
      </p:pic>
      <p:pic>
        <p:nvPicPr>
          <p:cNvPr id="31" name="Picture 30" descr="ssmis_829_1102.jpg"/>
          <p:cNvPicPr>
            <a:picLocks noChangeAspect="1"/>
          </p:cNvPicPr>
          <p:nvPr/>
        </p:nvPicPr>
        <p:blipFill>
          <a:blip r:embed="rId8"/>
          <a:stretch>
            <a:fillRect/>
          </a:stretch>
        </p:blipFill>
        <p:spPr>
          <a:xfrm>
            <a:off x="11919095" y="10829871"/>
            <a:ext cx="4839650" cy="4521909"/>
          </a:xfrm>
          <a:prstGeom prst="rect">
            <a:avLst/>
          </a:prstGeom>
        </p:spPr>
      </p:pic>
      <p:pic>
        <p:nvPicPr>
          <p:cNvPr id="36" name="Picture 35" descr="tmi_828_413.jpg"/>
          <p:cNvPicPr>
            <a:picLocks noChangeAspect="1"/>
          </p:cNvPicPr>
          <p:nvPr/>
        </p:nvPicPr>
        <p:blipFill>
          <a:blip r:embed="rId9"/>
          <a:stretch>
            <a:fillRect/>
          </a:stretch>
        </p:blipFill>
        <p:spPr>
          <a:xfrm>
            <a:off x="1490601" y="10838536"/>
            <a:ext cx="4865506" cy="4513244"/>
          </a:xfrm>
          <a:prstGeom prst="rect">
            <a:avLst/>
          </a:prstGeom>
        </p:spPr>
      </p:pic>
      <p:graphicFrame>
        <p:nvGraphicFramePr>
          <p:cNvPr id="3" name="Table 2"/>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34793651" y="35229801"/>
          <a:ext cx="14002488" cy="6223000"/>
        </p:xfrm>
        <a:graphic>
          <a:graphicData uri="http://schemas.openxmlformats.org/drawingml/2006/table">
            <a:tbl>
              <a:tblPr/>
              <a:tblGrid>
                <a:gridCol w="14002488"/>
              </a:tblGrid>
              <a:tr h="6223000">
                <a:tc>
                  <a:txBody>
                    <a:bodyPr/>
                    <a:lstStyle/>
                    <a:p>
                      <a:r>
                        <a:rPr lang="en-US" sz="4200" b="0" baseline="0" dirty="0" smtClean="0"/>
                        <a:t> </a:t>
                      </a:r>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r>
                        <a:rPr lang="en-US" sz="3800" b="0" baseline="0" dirty="0" smtClean="0"/>
                        <a:t>    </a:t>
                      </a:r>
                      <a:r>
                        <a:rPr lang="en-US" sz="2400" b="0" dirty="0" smtClean="0"/>
                        <a:t>Figure</a:t>
                      </a:r>
                      <a:r>
                        <a:rPr lang="en-US" sz="2400" b="0" baseline="0" dirty="0" smtClean="0"/>
                        <a:t> 8. Stretching term at 1km (left) and 7km (right) calculated from “Earl 1” analysis. </a:t>
                      </a:r>
                      <a:endParaRPr lang="en-US" sz="2400" b="0" dirty="0"/>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47483547"/>
              </p:ext>
            </p:extLst>
          </p:nvPr>
        </p:nvGraphicFramePr>
        <p:xfrm>
          <a:off x="34793651" y="42299467"/>
          <a:ext cx="14047628" cy="1219200"/>
        </p:xfrm>
        <a:graphic>
          <a:graphicData uri="http://schemas.openxmlformats.org/drawingml/2006/table">
            <a:tbl>
              <a:tblPr/>
              <a:tblGrid>
                <a:gridCol w="14047628"/>
              </a:tblGrid>
              <a:tr h="999068">
                <a:tc>
                  <a:txBody>
                    <a:bodyPr/>
                    <a:lstStyle/>
                    <a:p>
                      <a:r>
                        <a:rPr lang="en-US" sz="2400" b="1" i="1" dirty="0" smtClean="0"/>
                        <a:t>Acknowledgements:</a:t>
                      </a:r>
                      <a:r>
                        <a:rPr lang="en-US" sz="2400" b="1" i="1" baseline="0" dirty="0" smtClean="0"/>
                        <a:t> </a:t>
                      </a:r>
                      <a:r>
                        <a:rPr lang="en-US" sz="2400" b="1" i="1" dirty="0" smtClean="0"/>
                        <a:t>This</a:t>
                      </a:r>
                      <a:r>
                        <a:rPr lang="en-US" sz="2400" b="1" i="1" baseline="0" dirty="0" smtClean="0"/>
                        <a:t> research was funded by the NASA HSRP grant NNX09AC44G.  We would like to thank Paul </a:t>
                      </a:r>
                      <a:r>
                        <a:rPr lang="en-US" sz="2400" b="1" i="1" baseline="0" dirty="0" err="1" smtClean="0"/>
                        <a:t>Reasor</a:t>
                      </a:r>
                      <a:r>
                        <a:rPr lang="en-US" sz="2400" b="1" i="1" baseline="0" dirty="0" smtClean="0"/>
                        <a:t> for his help with the NOAA Tail Doppler Radar dataset. We also wish to thank Jonathan </a:t>
                      </a:r>
                      <a:r>
                        <a:rPr lang="en-US" sz="2400" b="1" i="1" baseline="0" dirty="0" err="1" smtClean="0"/>
                        <a:t>Zawislak</a:t>
                      </a:r>
                      <a:r>
                        <a:rPr lang="en-US" sz="2400" b="1" i="1" baseline="0" dirty="0" smtClean="0"/>
                        <a:t> for his feedback and helpful discussions about this research. </a:t>
                      </a:r>
                      <a:endParaRPr lang="en-US" sz="2400" b="1" i="1" dirty="0"/>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84" name="TextBox 83"/>
          <p:cNvSpPr txBox="1"/>
          <p:nvPr/>
        </p:nvSpPr>
        <p:spPr>
          <a:xfrm>
            <a:off x="19917485" y="1654657"/>
            <a:ext cx="366657" cy="523220"/>
          </a:xfrm>
          <a:prstGeom prst="rect">
            <a:avLst/>
          </a:prstGeom>
          <a:noFill/>
        </p:spPr>
        <p:txBody>
          <a:bodyPr wrap="none" rtlCol="0">
            <a:spAutoFit/>
          </a:bodyPr>
          <a:lstStyle/>
          <a:p>
            <a:r>
              <a:rPr lang="en-US" sz="2800" dirty="0" smtClean="0"/>
              <a:t>1</a:t>
            </a:r>
            <a:endParaRPr lang="en-US" sz="2800" dirty="0"/>
          </a:p>
        </p:txBody>
      </p:sp>
      <p:sp>
        <p:nvSpPr>
          <p:cNvPr id="85" name="TextBox 84"/>
          <p:cNvSpPr txBox="1"/>
          <p:nvPr/>
        </p:nvSpPr>
        <p:spPr>
          <a:xfrm>
            <a:off x="22342853" y="1654657"/>
            <a:ext cx="366657" cy="523220"/>
          </a:xfrm>
          <a:prstGeom prst="rect">
            <a:avLst/>
          </a:prstGeom>
          <a:noFill/>
        </p:spPr>
        <p:txBody>
          <a:bodyPr wrap="none" rtlCol="0">
            <a:spAutoFit/>
          </a:bodyPr>
          <a:lstStyle/>
          <a:p>
            <a:r>
              <a:rPr lang="en-US" sz="2800" dirty="0" smtClean="0"/>
              <a:t>1</a:t>
            </a:r>
            <a:endParaRPr lang="en-US" sz="2800" dirty="0"/>
          </a:p>
        </p:txBody>
      </p:sp>
      <p:sp>
        <p:nvSpPr>
          <p:cNvPr id="86" name="TextBox 85"/>
          <p:cNvSpPr txBox="1"/>
          <p:nvPr/>
        </p:nvSpPr>
        <p:spPr>
          <a:xfrm>
            <a:off x="25704035" y="1636739"/>
            <a:ext cx="366657" cy="523220"/>
          </a:xfrm>
          <a:prstGeom prst="rect">
            <a:avLst/>
          </a:prstGeom>
          <a:noFill/>
        </p:spPr>
        <p:txBody>
          <a:bodyPr wrap="none" rtlCol="0">
            <a:spAutoFit/>
          </a:bodyPr>
          <a:lstStyle/>
          <a:p>
            <a:r>
              <a:rPr lang="en-US" sz="2800" dirty="0" smtClean="0"/>
              <a:t>3</a:t>
            </a:r>
            <a:endParaRPr lang="en-US" sz="2800" dirty="0"/>
          </a:p>
        </p:txBody>
      </p:sp>
      <p:sp>
        <p:nvSpPr>
          <p:cNvPr id="90" name="TextBox 89"/>
          <p:cNvSpPr txBox="1"/>
          <p:nvPr/>
        </p:nvSpPr>
        <p:spPr>
          <a:xfrm>
            <a:off x="28512130" y="1654657"/>
            <a:ext cx="366657" cy="523220"/>
          </a:xfrm>
          <a:prstGeom prst="rect">
            <a:avLst/>
          </a:prstGeom>
          <a:noFill/>
        </p:spPr>
        <p:txBody>
          <a:bodyPr wrap="none" rtlCol="0">
            <a:spAutoFit/>
          </a:bodyPr>
          <a:lstStyle/>
          <a:p>
            <a:r>
              <a:rPr lang="en-US" sz="2800" dirty="0" smtClean="0"/>
              <a:t>3</a:t>
            </a:r>
            <a:endParaRPr lang="en-US" sz="2800" dirty="0"/>
          </a:p>
        </p:txBody>
      </p:sp>
      <p:sp>
        <p:nvSpPr>
          <p:cNvPr id="101" name="TextBox 100"/>
          <p:cNvSpPr txBox="1"/>
          <p:nvPr/>
        </p:nvSpPr>
        <p:spPr>
          <a:xfrm>
            <a:off x="31967543" y="1654657"/>
            <a:ext cx="366657" cy="523220"/>
          </a:xfrm>
          <a:prstGeom prst="rect">
            <a:avLst/>
          </a:prstGeom>
          <a:noFill/>
        </p:spPr>
        <p:txBody>
          <a:bodyPr wrap="none" rtlCol="0">
            <a:spAutoFit/>
          </a:bodyPr>
          <a:lstStyle/>
          <a:p>
            <a:r>
              <a:rPr lang="en-US" sz="2800" dirty="0" smtClean="0"/>
              <a:t>2</a:t>
            </a:r>
            <a:endParaRPr lang="en-US" sz="2800" dirty="0"/>
          </a:p>
        </p:txBody>
      </p:sp>
      <p:graphicFrame>
        <p:nvGraphicFramePr>
          <p:cNvPr id="104" name="Table 10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18043998" y="16591001"/>
          <a:ext cx="14898455" cy="1517747"/>
        </p:xfrm>
        <a:graphic>
          <a:graphicData uri="http://schemas.openxmlformats.org/drawingml/2006/table">
            <a:tbl>
              <a:tblPr/>
              <a:tblGrid>
                <a:gridCol w="14898455"/>
              </a:tblGrid>
              <a:tr h="1517747">
                <a:tc>
                  <a:txBody>
                    <a:bodyPr/>
                    <a:lstStyle/>
                    <a:p>
                      <a:r>
                        <a:rPr lang="en-US" sz="2800" b="0" baseline="0" dirty="0" smtClean="0"/>
                        <a:t> *</a:t>
                      </a:r>
                      <a:r>
                        <a:rPr lang="en-US" sz="2800" b="1" baseline="0" dirty="0" smtClean="0"/>
                        <a:t>3dvar Analysis Method: </a:t>
                      </a:r>
                    </a:p>
                    <a:p>
                      <a:r>
                        <a:rPr lang="en-US" sz="2800" b="0" i="0" baseline="0" dirty="0" smtClean="0"/>
                        <a:t>see Lopez Carrillo, Carlos, and D.J. Raymond (2010): Retrieval of three-dimensional wind fields from Doppler radar data using an efficient two-step approach. </a:t>
                      </a:r>
                      <a:r>
                        <a:rPr lang="en-US" sz="2800" b="0" i="1" baseline="0" dirty="0" smtClean="0"/>
                        <a:t>Atmos. Meas. Tech, </a:t>
                      </a:r>
                      <a:r>
                        <a:rPr lang="en-US" sz="2800" b="1" i="0" baseline="0" dirty="0" smtClean="0"/>
                        <a:t>4, </a:t>
                      </a:r>
                      <a:r>
                        <a:rPr lang="en-US" sz="2800" b="0" i="0" baseline="0" dirty="0" smtClean="0"/>
                        <a:t>2717-2733. </a:t>
                      </a:r>
                      <a:r>
                        <a:rPr lang="en-US" sz="2800" b="0" baseline="0" dirty="0" smtClean="0"/>
                        <a:t>    </a:t>
                      </a: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pic>
        <p:nvPicPr>
          <p:cNvPr id="105" name="Picture 104" descr="Earl_track.pdf"/>
          <p:cNvPicPr>
            <a:picLocks noChangeAspect="1"/>
          </p:cNvPicPr>
          <p:nvPr/>
        </p:nvPicPr>
        <mc:AlternateContent xmlns:ma="http://schemas.microsoft.com/office/mac/drawingml/2008/main">
          <mc:Choice Requires="ma">
            <p:blipFill>
              <a:blip r:embed="rId10"/>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1"/>
              <a:stretch>
                <a:fillRect/>
              </a:stretch>
            </p:blipFill>
          </mc:Fallback>
        </mc:AlternateContent>
        <p:spPr>
          <a:xfrm>
            <a:off x="18499306" y="5469535"/>
            <a:ext cx="7497221" cy="4959722"/>
          </a:xfrm>
          <a:prstGeom prst="rect">
            <a:avLst/>
          </a:prstGeom>
        </p:spPr>
      </p:pic>
      <p:pic>
        <p:nvPicPr>
          <p:cNvPr id="106" name="Picture 105" descr="earl_env_stats.pdf"/>
          <p:cNvPicPr>
            <a:picLocks noChangeAspect="1"/>
          </p:cNvPicPr>
          <p:nvPr/>
        </p:nvPicPr>
        <mc:AlternateContent xmlns:ma="http://schemas.microsoft.com/office/mac/drawingml/2008/main">
          <mc:Choice Requires="ma">
            <p:blipFill>
              <a:blip r:embed="rId1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3"/>
              <a:stretch>
                <a:fillRect/>
              </a:stretch>
            </p:blipFill>
          </mc:Fallback>
        </mc:AlternateContent>
        <p:spPr>
          <a:xfrm>
            <a:off x="38227000" y="4836265"/>
            <a:ext cx="9975207" cy="4840791"/>
          </a:xfrm>
          <a:prstGeom prst="rect">
            <a:avLst/>
          </a:prstGeom>
        </p:spPr>
      </p:pic>
      <p:sp>
        <p:nvSpPr>
          <p:cNvPr id="125" name="TextBox 124"/>
          <p:cNvSpPr txBox="1"/>
          <p:nvPr/>
        </p:nvSpPr>
        <p:spPr>
          <a:xfrm>
            <a:off x="9444043" y="1566720"/>
            <a:ext cx="28401956" cy="1815882"/>
          </a:xfrm>
          <a:prstGeom prst="rect">
            <a:avLst/>
          </a:prstGeom>
          <a:noFill/>
        </p:spPr>
        <p:txBody>
          <a:bodyPr wrap="square" rtlCol="0">
            <a:spAutoFit/>
          </a:bodyPr>
          <a:lstStyle/>
          <a:p>
            <a:pPr algn="ctr"/>
            <a:r>
              <a:rPr lang="en-US" sz="3200" dirty="0" smtClean="0"/>
              <a:t/>
            </a:r>
            <a:br>
              <a:rPr lang="en-US" sz="3200" dirty="0" smtClean="0"/>
            </a:br>
            <a:r>
              <a:rPr lang="en-US" sz="4000" dirty="0" smtClean="0"/>
              <a:t>Gabriel A. Susca-Lopata,  E.J. </a:t>
            </a:r>
            <a:r>
              <a:rPr lang="en-US" sz="4000" dirty="0" err="1" smtClean="0"/>
              <a:t>Zipser</a:t>
            </a:r>
            <a:r>
              <a:rPr lang="en-US" sz="4000" dirty="0" smtClean="0"/>
              <a:t>,  C. Lopez-</a:t>
            </a:r>
            <a:r>
              <a:rPr lang="en-US" sz="4000" dirty="0" err="1" smtClean="0"/>
              <a:t>Carillo</a:t>
            </a:r>
            <a:r>
              <a:rPr lang="en-US" sz="4000" dirty="0" smtClean="0"/>
              <a:t>,  D. Raymond,  and R.F. Rogers.</a:t>
            </a:r>
            <a:br>
              <a:rPr lang="en-US" sz="4000" dirty="0" smtClean="0"/>
            </a:br>
            <a:r>
              <a:rPr lang="en-US" sz="4000" dirty="0" smtClean="0"/>
              <a:t>1. University of Utah.  2. NOAA/AOML Hurricane Research Division 3. New Mexico Institute of Mines and Technology</a:t>
            </a:r>
            <a:endParaRPr lang="en-US" sz="4000" dirty="0"/>
          </a:p>
        </p:txBody>
      </p:sp>
      <p:graphicFrame>
        <p:nvGraphicFramePr>
          <p:cNvPr id="126" name="Table 125"/>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799573" y="16642063"/>
          <a:ext cx="14864250" cy="26700498"/>
        </p:xfrm>
        <a:graphic>
          <a:graphicData uri="http://schemas.openxmlformats.org/drawingml/2006/table">
            <a:tbl>
              <a:tblPr/>
              <a:tblGrid>
                <a:gridCol w="14864250"/>
              </a:tblGrid>
              <a:tr h="26135292">
                <a:tc>
                  <a:txBody>
                    <a:bodyPr/>
                    <a:lstStyle/>
                    <a:p>
                      <a:r>
                        <a:rPr lang="en-US" sz="3200" b="1" baseline="0" dirty="0" smtClean="0">
                          <a:solidFill>
                            <a:srgbClr val="008000"/>
                          </a:solidFill>
                        </a:rPr>
                        <a:t>7. Wind-Field Evolution Between First and Second P3 flight:</a:t>
                      </a:r>
                      <a:endParaRPr lang="en-US" sz="3200" b="0" baseline="0" dirty="0" smtClean="0">
                        <a:solidFill>
                          <a:srgbClr val="008000"/>
                        </a:solidFill>
                      </a:endParaRPr>
                    </a:p>
                    <a:p>
                      <a:r>
                        <a:rPr lang="en-US" sz="2800" b="0" baseline="0" dirty="0" smtClean="0"/>
                        <a:t>Environmental shear remained at nearly the same magnitude (fig. 2) between “Earl 1” and “Earl 2”,</a:t>
                      </a:r>
                      <a:r>
                        <a:rPr lang="en-US" sz="2800" b="0" baseline="0" dirty="0" smtClean="0">
                          <a:solidFill>
                            <a:srgbClr val="FF0000"/>
                          </a:solidFill>
                        </a:rPr>
                        <a:t> but the vortex tilt decreased dramatically.  </a:t>
                      </a:r>
                      <a:endParaRPr lang="en-US" sz="2800" b="1" baseline="0" dirty="0" smtClean="0">
                        <a:solidFill>
                          <a:srgbClr val="FF0000"/>
                        </a:solidFill>
                      </a:endParaRPr>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endParaRPr lang="en-US" sz="2400" b="0" dirty="0" smtClean="0"/>
                    </a:p>
                    <a:p>
                      <a:r>
                        <a:rPr lang="en-US" sz="2400" b="0" dirty="0" smtClean="0"/>
                        <a:t>Figure 5. Left</a:t>
                      </a:r>
                      <a:r>
                        <a:rPr lang="en-US" sz="2400" b="0" baseline="0" dirty="0" smtClean="0"/>
                        <a:t> Panels: Horizontal wind vectors (black) and horizontal wind speed (fill). Right Panels: Horizontal wind vectors (black) and vertical velocity (fill).  Re-navigated, interpolated </a:t>
                      </a:r>
                      <a:r>
                        <a:rPr lang="en-US" sz="2400" b="0" baseline="0" dirty="0" err="1" smtClean="0"/>
                        <a:t>dropsonde</a:t>
                      </a:r>
                      <a:r>
                        <a:rPr lang="en-US" sz="2400" b="0" baseline="0" dirty="0" smtClean="0"/>
                        <a:t> winds plotted as red vectors.  </a:t>
                      </a:r>
                      <a:endParaRPr lang="en-US" sz="2400" b="0" dirty="0"/>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127" name="Table 126"/>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16758746" y="18372899"/>
          <a:ext cx="13536413" cy="17434556"/>
        </p:xfrm>
        <a:graphic>
          <a:graphicData uri="http://schemas.openxmlformats.org/drawingml/2006/table">
            <a:tbl>
              <a:tblPr/>
              <a:tblGrid>
                <a:gridCol w="13536413"/>
              </a:tblGrid>
              <a:tr h="17312457">
                <a:tc>
                  <a:txBody>
                    <a:bodyPr/>
                    <a:lstStyle/>
                    <a:p>
                      <a:r>
                        <a:rPr lang="en-US" sz="3200" b="1" baseline="0" dirty="0" smtClean="0">
                          <a:solidFill>
                            <a:srgbClr val="008000"/>
                          </a:solidFill>
                        </a:rPr>
                        <a:t> </a:t>
                      </a:r>
                      <a:r>
                        <a:rPr lang="en-US" sz="3200" b="1" baseline="0" dirty="0" smtClean="0">
                          <a:solidFill>
                            <a:srgbClr val="008000"/>
                          </a:solidFill>
                        </a:rPr>
                        <a:t>8. </a:t>
                      </a:r>
                      <a:r>
                        <a:rPr lang="en-US" sz="3200" b="1" baseline="0" dirty="0" smtClean="0">
                          <a:solidFill>
                            <a:srgbClr val="008000"/>
                          </a:solidFill>
                        </a:rPr>
                        <a:t>Inner-Core Vorticity Tendency and Mass Flux Profiles</a:t>
                      </a:r>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800" b="0" baseline="0" dirty="0" smtClean="0"/>
                    </a:p>
                    <a:p>
                      <a:endParaRPr lang="en-US" sz="2400" b="0" baseline="0" dirty="0" smtClean="0"/>
                    </a:p>
                    <a:p>
                      <a:endParaRPr lang="en-US" sz="2400" b="0" baseline="0" dirty="0" smtClean="0"/>
                    </a:p>
                    <a:p>
                      <a:r>
                        <a:rPr lang="en-US" sz="2400" b="0" baseline="0" dirty="0" smtClean="0"/>
                        <a:t>Figure 6. Inner-core profiles of area-averaged vorticity tendency terms (left panels) and vertical mass flux per unit area (right panels) </a:t>
                      </a: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132" name="Table 131"/>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30903008" y="19227799"/>
          <a:ext cx="17893130" cy="16002002"/>
        </p:xfrm>
        <a:graphic>
          <a:graphicData uri="http://schemas.openxmlformats.org/drawingml/2006/table">
            <a:tbl>
              <a:tblPr/>
              <a:tblGrid>
                <a:gridCol w="17893130"/>
              </a:tblGrid>
              <a:tr h="16002002">
                <a:tc>
                  <a:txBody>
                    <a:bodyPr/>
                    <a:lstStyle/>
                    <a:p>
                      <a:r>
                        <a:rPr lang="en-US" sz="3800" b="0" baseline="0" dirty="0" smtClean="0"/>
                        <a:t>  </a:t>
                      </a:r>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3400" b="0" baseline="0" dirty="0" smtClean="0"/>
                    </a:p>
                    <a:p>
                      <a:endParaRPr lang="en-US" sz="3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r>
                        <a:rPr lang="en-US" sz="2400" b="0" baseline="0" dirty="0" smtClean="0"/>
                        <a:t>Figure 7. Left panels: Horizontal wind vectors, wind speed (fill) and vertical velocity (contour) from  “Earl 1” analysis. Right panels: “Earl 1” analysis cross sections of vertical velocity (fill) and vector projection of three-dimensional wind on the cross-section plane (black vectors).</a:t>
                      </a: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139" name="Table 138"/>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16286132" y="36355867"/>
          <a:ext cx="18003028" cy="7010400"/>
        </p:xfrm>
        <a:graphic>
          <a:graphicData uri="http://schemas.openxmlformats.org/drawingml/2006/table">
            <a:tbl>
              <a:tblPr/>
              <a:tblGrid>
                <a:gridCol w="18003028"/>
              </a:tblGrid>
              <a:tr h="3378200">
                <a:tc>
                  <a:txBody>
                    <a:bodyPr/>
                    <a:lstStyle/>
                    <a:p>
                      <a:r>
                        <a:rPr lang="en-US" sz="3200" b="1" baseline="0" dirty="0" smtClean="0">
                          <a:solidFill>
                            <a:srgbClr val="008000"/>
                          </a:solidFill>
                        </a:rPr>
                        <a:t>10. Conclusions:</a:t>
                      </a:r>
                      <a:r>
                        <a:rPr lang="en-US" sz="2800" b="1" baseline="0" dirty="0" smtClean="0"/>
                        <a:t> </a:t>
                      </a:r>
                    </a:p>
                    <a:p>
                      <a:pPr>
                        <a:buFont typeface="Arial"/>
                        <a:buChar char="•"/>
                      </a:pPr>
                      <a:r>
                        <a:rPr lang="en-US" sz="2800" b="0" baseline="0" dirty="0" smtClean="0"/>
                        <a:t>Between “Earl 1” and “Earl 2”, Earl’s vortex became vertically aligned and Earl strengthened, even in the presence of moderate wind shear.</a:t>
                      </a:r>
                    </a:p>
                    <a:p>
                      <a:pPr>
                        <a:buFont typeface="Arial"/>
                        <a:buChar char="•"/>
                      </a:pPr>
                      <a:r>
                        <a:rPr lang="en-US" sz="2800" b="0" baseline="0" dirty="0" smtClean="0"/>
                        <a:t>In the boundary layer and low levels, inner-core spin-up by stretching exceeded frictional spin-down just before the onset of RI (“Earl 1”) and a few hours after the onset of RI (“Earl 2”).</a:t>
                      </a:r>
                    </a:p>
                    <a:p>
                      <a:pPr>
                        <a:buFont typeface="Arial"/>
                        <a:buNone/>
                      </a:pPr>
                      <a:endParaRPr lang="en-US" sz="2800" b="0" baseline="0" dirty="0" smtClean="0"/>
                    </a:p>
                    <a:p>
                      <a:pPr>
                        <a:buFont typeface="Arial"/>
                        <a:buChar char="•"/>
                      </a:pPr>
                      <a:r>
                        <a:rPr lang="en-US" sz="2800" b="0" baseline="0" dirty="0" smtClean="0"/>
                        <a:t>Before the onset of RI (“Earl 1”), strong convection occurred on the left-of-shear side of Earl’s low-level center. There was strong ascent at mid and upper-levels in this convection, and</a:t>
                      </a:r>
                      <a:r>
                        <a:rPr lang="en-US" sz="2800" b="0" baseline="0" dirty="0" smtClean="0">
                          <a:solidFill>
                            <a:srgbClr val="FF0000"/>
                          </a:solidFill>
                        </a:rPr>
                        <a:t> this convective region was responsible for the upper-level maximum of inner-core mass flux and the secondary upper-level maximum of inner-core vorticity stretching seen in the “Earl 1” vorticity tendency profile</a:t>
                      </a:r>
                      <a:r>
                        <a:rPr lang="en-US" sz="2800" b="0" baseline="0" dirty="0" smtClean="0"/>
                        <a:t>. Some of the convection in this left-of-shear convective region may have also dynamically contributed to low-level spin-up through stretching. However, the region of boundary layer/low-level convergence in Earl’s center was partially displaced from the region of strongest mid/upper-level ascent, and much of the strongest upper-level ascent occurred above a region of low level subsidence. So during the “Earl 1” time period before RI,  low-level</a:t>
                      </a:r>
                      <a:r>
                        <a:rPr lang="en-US" sz="2800" b="0" baseline="0" dirty="0" smtClean="0">
                          <a:solidFill>
                            <a:srgbClr val="FF0000"/>
                          </a:solidFill>
                        </a:rPr>
                        <a:t> vorticity generation in the region of strong inner-core convection was likely limited by a region of low-level subsidence beneath that convection</a:t>
                      </a:r>
                      <a:r>
                        <a:rPr lang="en-US" sz="2800" b="0" baseline="0" dirty="0" smtClean="0"/>
                        <a:t>. This region of low-level descent may have been due to convective downdrafts, or it may have been due to mesoscale low-level cooling as part of a balanced response to the vortex tilt.  </a:t>
                      </a: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140" name="Table 139"/>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35265256" y="18372899"/>
          <a:ext cx="13530882" cy="838715"/>
        </p:xfrm>
        <a:graphic>
          <a:graphicData uri="http://schemas.openxmlformats.org/drawingml/2006/table">
            <a:tbl>
              <a:tblPr/>
              <a:tblGrid>
                <a:gridCol w="13530882"/>
              </a:tblGrid>
              <a:tr h="838715">
                <a:tc>
                  <a:txBody>
                    <a:bodyPr/>
                    <a:lstStyle/>
                    <a:p>
                      <a:r>
                        <a:rPr lang="en-US" sz="3200" b="1" baseline="0" dirty="0" smtClean="0">
                          <a:solidFill>
                            <a:srgbClr val="008000"/>
                          </a:solidFill>
                        </a:rPr>
                        <a:t> 9. Why is the Max. Mass Flux at Upper-Levels During “Earl 1”</a:t>
                      </a:r>
                      <a:endParaRPr lang="en-US" sz="3400" b="1" baseline="0" dirty="0" smtClean="0"/>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pic>
        <p:nvPicPr>
          <p:cNvPr id="141" name="Picture 140" descr="Screen shot 2013-04-30 at 2.57.56 PM.png"/>
          <p:cNvPicPr>
            <a:picLocks noChangeAspect="1"/>
          </p:cNvPicPr>
          <p:nvPr/>
        </p:nvPicPr>
        <p:blipFill>
          <a:blip r:embed="rId14"/>
          <a:stretch>
            <a:fillRect/>
          </a:stretch>
        </p:blipFill>
        <p:spPr>
          <a:xfrm>
            <a:off x="28871120" y="5005941"/>
            <a:ext cx="6885967" cy="5423316"/>
          </a:xfrm>
          <a:prstGeom prst="rect">
            <a:avLst/>
          </a:prstGeom>
        </p:spPr>
      </p:pic>
      <p:pic>
        <p:nvPicPr>
          <p:cNvPr id="144" name="Picture 143" descr="828i_1kmstretch.pdf"/>
          <p:cNvPicPr>
            <a:picLocks noChangeAspect="1"/>
          </p:cNvPicPr>
          <p:nvPr/>
        </p:nvPicPr>
        <mc:AlternateContent xmlns:ma="http://schemas.microsoft.com/office/mac/drawingml/2008/main">
          <mc:Choice Requires="ma">
            <p:blipFill>
              <a:blip r:embed="rId15"/>
              <a:srcRect r="49466"/>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8"/>
              <a:srcRect r="49466"/>
              <a:stretch>
                <a:fillRect/>
              </a:stretch>
            </p:blipFill>
          </mc:Fallback>
        </mc:AlternateContent>
        <p:spPr>
          <a:xfrm>
            <a:off x="35265256" y="35229800"/>
            <a:ext cx="6725972" cy="5397500"/>
          </a:xfrm>
          <a:prstGeom prst="rect">
            <a:avLst/>
          </a:prstGeom>
        </p:spPr>
      </p:pic>
      <p:pic>
        <p:nvPicPr>
          <p:cNvPr id="145" name="Picture 144" descr="828i_7kmstretch.pdf"/>
          <p:cNvPicPr>
            <a:picLocks noChangeAspect="1"/>
          </p:cNvPicPr>
          <p:nvPr/>
        </p:nvPicPr>
        <mc:AlternateContent xmlns:ma="http://schemas.microsoft.com/office/mac/drawingml/2008/main">
          <mc:Choice Requires="ma">
            <p:blipFill>
              <a:blip r:embed="rId19"/>
              <a:srcRect r="49466"/>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20"/>
              <a:srcRect r="49466"/>
              <a:stretch>
                <a:fillRect/>
              </a:stretch>
            </p:blipFill>
          </mc:Fallback>
        </mc:AlternateContent>
        <p:spPr>
          <a:xfrm>
            <a:off x="42070167" y="35229800"/>
            <a:ext cx="6725972" cy="5397500"/>
          </a:xfrm>
          <a:prstGeom prst="rect">
            <a:avLst/>
          </a:prstGeom>
        </p:spPr>
      </p:pic>
      <p:pic>
        <p:nvPicPr>
          <p:cNvPr id="146" name="Picture 145" descr="828i_vorbudget.pdf"/>
          <p:cNvPicPr>
            <a:picLocks noChangeAspect="1"/>
          </p:cNvPicPr>
          <p:nvPr/>
        </p:nvPicPr>
        <mc:AlternateContent xmlns:ma="http://schemas.microsoft.com/office/mac/drawingml/2008/main">
          <mc:Choice Requires="ma">
            <p:blipFill>
              <a:blip r:embed="rId21"/>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22"/>
              <a:stretch>
                <a:fillRect/>
              </a:stretch>
            </p:blipFill>
          </mc:Fallback>
        </mc:AlternateContent>
        <p:spPr>
          <a:xfrm>
            <a:off x="17650069" y="19012888"/>
            <a:ext cx="10710858" cy="7788152"/>
          </a:xfrm>
          <a:prstGeom prst="rect">
            <a:avLst/>
          </a:prstGeom>
        </p:spPr>
      </p:pic>
      <p:pic>
        <p:nvPicPr>
          <p:cNvPr id="147" name="Picture 146" descr="829h_vorbudget.pdf"/>
          <p:cNvPicPr>
            <a:picLocks noChangeAspect="1"/>
          </p:cNvPicPr>
          <p:nvPr/>
        </p:nvPicPr>
        <mc:AlternateContent xmlns:ma="http://schemas.microsoft.com/office/mac/drawingml/2008/main">
          <mc:Choice Requires="ma">
            <p:blipFill>
              <a:blip r:embed="rId2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24"/>
              <a:stretch>
                <a:fillRect/>
              </a:stretch>
            </p:blipFill>
          </mc:Fallback>
        </mc:AlternateContent>
        <p:spPr>
          <a:xfrm>
            <a:off x="17650069" y="26907973"/>
            <a:ext cx="10819895" cy="7867436"/>
          </a:xfrm>
          <a:prstGeom prst="rect">
            <a:avLst/>
          </a:prstGeom>
        </p:spPr>
      </p:pic>
      <p:sp>
        <p:nvSpPr>
          <p:cNvPr id="148" name="TextBox 147"/>
          <p:cNvSpPr txBox="1"/>
          <p:nvPr/>
        </p:nvSpPr>
        <p:spPr>
          <a:xfrm>
            <a:off x="22709510" y="19012888"/>
            <a:ext cx="1320800" cy="646331"/>
          </a:xfrm>
          <a:prstGeom prst="rect">
            <a:avLst/>
          </a:prstGeom>
          <a:noFill/>
        </p:spPr>
        <p:txBody>
          <a:bodyPr wrap="square" rtlCol="0">
            <a:spAutoFit/>
          </a:bodyPr>
          <a:lstStyle/>
          <a:p>
            <a:r>
              <a:rPr lang="en-US" sz="3600" dirty="0" smtClean="0"/>
              <a:t>Earl 1</a:t>
            </a:r>
            <a:endParaRPr lang="en-US" sz="3600" dirty="0"/>
          </a:p>
        </p:txBody>
      </p:sp>
      <p:sp>
        <p:nvSpPr>
          <p:cNvPr id="149" name="TextBox 148"/>
          <p:cNvSpPr txBox="1"/>
          <p:nvPr/>
        </p:nvSpPr>
        <p:spPr>
          <a:xfrm>
            <a:off x="22709510" y="26667976"/>
            <a:ext cx="1228822" cy="646331"/>
          </a:xfrm>
          <a:prstGeom prst="rect">
            <a:avLst/>
          </a:prstGeom>
          <a:noFill/>
        </p:spPr>
        <p:txBody>
          <a:bodyPr wrap="none" rtlCol="0">
            <a:spAutoFit/>
          </a:bodyPr>
          <a:lstStyle/>
          <a:p>
            <a:r>
              <a:rPr lang="en-US" sz="3600" dirty="0" smtClean="0"/>
              <a:t>Earl 2</a:t>
            </a:r>
            <a:endParaRPr lang="en-US" sz="3600" dirty="0"/>
          </a:p>
        </p:txBody>
      </p:sp>
      <p:sp>
        <p:nvSpPr>
          <p:cNvPr id="150" name="TextBox 149"/>
          <p:cNvSpPr txBox="1"/>
          <p:nvPr/>
        </p:nvSpPr>
        <p:spPr>
          <a:xfrm>
            <a:off x="3923354" y="14236750"/>
            <a:ext cx="1846604" cy="523220"/>
          </a:xfrm>
          <a:prstGeom prst="rect">
            <a:avLst/>
          </a:prstGeom>
          <a:noFill/>
        </p:spPr>
        <p:txBody>
          <a:bodyPr wrap="none" rtlCol="0">
            <a:spAutoFit/>
          </a:bodyPr>
          <a:lstStyle/>
          <a:p>
            <a:r>
              <a:rPr lang="en-US" sz="2800" dirty="0" smtClean="0">
                <a:solidFill>
                  <a:srgbClr val="FF6600"/>
                </a:solidFill>
              </a:rPr>
              <a:t>0413Z 8/28</a:t>
            </a:r>
            <a:endParaRPr lang="en-US" sz="2800" dirty="0">
              <a:solidFill>
                <a:srgbClr val="FF6600"/>
              </a:solidFill>
            </a:endParaRPr>
          </a:p>
        </p:txBody>
      </p:sp>
      <p:sp>
        <p:nvSpPr>
          <p:cNvPr id="151" name="TextBox 150"/>
          <p:cNvSpPr txBox="1"/>
          <p:nvPr/>
        </p:nvSpPr>
        <p:spPr>
          <a:xfrm>
            <a:off x="9444043" y="14236750"/>
            <a:ext cx="1846604" cy="523220"/>
          </a:xfrm>
          <a:prstGeom prst="rect">
            <a:avLst/>
          </a:prstGeom>
          <a:noFill/>
        </p:spPr>
        <p:txBody>
          <a:bodyPr wrap="none" rtlCol="0">
            <a:spAutoFit/>
          </a:bodyPr>
          <a:lstStyle/>
          <a:p>
            <a:r>
              <a:rPr lang="en-US" sz="2800" dirty="0" smtClean="0">
                <a:solidFill>
                  <a:srgbClr val="FF6600"/>
                </a:solidFill>
              </a:rPr>
              <a:t>2119Z 8/28</a:t>
            </a:r>
            <a:endParaRPr lang="en-US" sz="2800" dirty="0">
              <a:solidFill>
                <a:srgbClr val="FF6600"/>
              </a:solidFill>
            </a:endParaRPr>
          </a:p>
        </p:txBody>
      </p:sp>
      <p:sp>
        <p:nvSpPr>
          <p:cNvPr id="152" name="TextBox 151"/>
          <p:cNvSpPr txBox="1"/>
          <p:nvPr/>
        </p:nvSpPr>
        <p:spPr>
          <a:xfrm>
            <a:off x="14740526" y="14236750"/>
            <a:ext cx="1846604" cy="523220"/>
          </a:xfrm>
          <a:prstGeom prst="rect">
            <a:avLst/>
          </a:prstGeom>
          <a:noFill/>
        </p:spPr>
        <p:txBody>
          <a:bodyPr wrap="none" rtlCol="0">
            <a:spAutoFit/>
          </a:bodyPr>
          <a:lstStyle/>
          <a:p>
            <a:r>
              <a:rPr lang="en-US" sz="2800" dirty="0" smtClean="0">
                <a:solidFill>
                  <a:srgbClr val="FF6600"/>
                </a:solidFill>
              </a:rPr>
              <a:t>1102Z 8/29</a:t>
            </a:r>
            <a:endParaRPr lang="en-US" sz="2800" dirty="0">
              <a:solidFill>
                <a:srgbClr val="FF6600"/>
              </a:solidFill>
            </a:endParaRPr>
          </a:p>
        </p:txBody>
      </p:sp>
      <p:graphicFrame>
        <p:nvGraphicFramePr>
          <p:cNvPr id="154" name="Table 15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63502254"/>
              </p:ext>
            </p:extLst>
          </p:nvPr>
        </p:nvGraphicFramePr>
        <p:xfrm>
          <a:off x="33532289" y="11714201"/>
          <a:ext cx="15308990" cy="6461759"/>
        </p:xfrm>
        <a:graphic>
          <a:graphicData uri="http://schemas.openxmlformats.org/drawingml/2006/table">
            <a:tbl>
              <a:tblPr/>
              <a:tblGrid>
                <a:gridCol w="15308990"/>
              </a:tblGrid>
              <a:tr h="6394547">
                <a:tc>
                  <a:txBody>
                    <a:bodyPr/>
                    <a:lstStyle/>
                    <a:p>
                      <a:r>
                        <a:rPr lang="en-US" sz="3200" b="1" baseline="0" dirty="0" smtClean="0">
                          <a:solidFill>
                            <a:srgbClr val="008000"/>
                          </a:solidFill>
                        </a:rPr>
                        <a:t>6. P3 Flights</a:t>
                      </a:r>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endParaRPr lang="en-US" sz="2400" b="0" baseline="0" dirty="0" smtClean="0"/>
                    </a:p>
                    <a:p>
                      <a:r>
                        <a:rPr lang="en-US" sz="2400" b="0" baseline="0" dirty="0" smtClean="0"/>
                        <a:t>Figure 4. NOAA P3 Flight tracks for “Earl 1” (re-navigated relative to 23Z  8/28) and “Earl 2” (re-navigated relative to 12Z 8/29) </a:t>
                      </a: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pic>
        <p:nvPicPr>
          <p:cNvPr id="155" name="Picture 154" descr="828i_leg.pdf"/>
          <p:cNvPicPr>
            <a:picLocks noChangeAspect="1"/>
          </p:cNvPicPr>
          <p:nvPr/>
        </p:nvPicPr>
        <mc:AlternateContent xmlns:ma="http://schemas.microsoft.com/office/mac/drawingml/2008/main">
          <mc:Choice Requires="ma">
            <p:blipFill>
              <a:blip r:embed="rId25"/>
              <a:srcRect t="7947" r="54579"/>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26"/>
              <a:srcRect t="7947" r="54579"/>
              <a:stretch>
                <a:fillRect/>
              </a:stretch>
            </p:blipFill>
          </mc:Fallback>
        </mc:AlternateContent>
        <p:spPr>
          <a:xfrm>
            <a:off x="33945988" y="12292586"/>
            <a:ext cx="5176165" cy="4934767"/>
          </a:xfrm>
          <a:prstGeom prst="rect">
            <a:avLst/>
          </a:prstGeom>
        </p:spPr>
      </p:pic>
      <p:sp>
        <p:nvSpPr>
          <p:cNvPr id="156" name="TextBox 155"/>
          <p:cNvSpPr txBox="1"/>
          <p:nvPr/>
        </p:nvSpPr>
        <p:spPr>
          <a:xfrm>
            <a:off x="37553289" y="16079984"/>
            <a:ext cx="1112805" cy="584776"/>
          </a:xfrm>
          <a:prstGeom prst="rect">
            <a:avLst/>
          </a:prstGeom>
          <a:noFill/>
        </p:spPr>
        <p:txBody>
          <a:bodyPr wrap="none" rtlCol="0">
            <a:spAutoFit/>
          </a:bodyPr>
          <a:lstStyle/>
          <a:p>
            <a:r>
              <a:rPr lang="en-US" sz="3200" dirty="0" smtClean="0"/>
              <a:t>Earl 1</a:t>
            </a:r>
            <a:endParaRPr lang="en-US" sz="3200" dirty="0"/>
          </a:p>
        </p:txBody>
      </p:sp>
      <p:pic>
        <p:nvPicPr>
          <p:cNvPr id="157" name="Picture 156" descr="829h_leg.pdf"/>
          <p:cNvPicPr>
            <a:picLocks noChangeAspect="1"/>
          </p:cNvPicPr>
          <p:nvPr/>
        </p:nvPicPr>
        <mc:AlternateContent xmlns:ma="http://schemas.microsoft.com/office/mac/drawingml/2008/main">
          <mc:Choice Requires="ma">
            <p:blipFill>
              <a:blip r:embed="rId27"/>
              <a:srcRect t="7947" r="54579"/>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28"/>
              <a:srcRect t="7947" r="54579"/>
              <a:stretch>
                <a:fillRect/>
              </a:stretch>
            </p:blipFill>
          </mc:Fallback>
        </mc:AlternateContent>
        <p:spPr>
          <a:xfrm>
            <a:off x="40970200" y="12292586"/>
            <a:ext cx="5176132" cy="4934767"/>
          </a:xfrm>
          <a:prstGeom prst="rect">
            <a:avLst/>
          </a:prstGeom>
        </p:spPr>
      </p:pic>
      <p:sp>
        <p:nvSpPr>
          <p:cNvPr id="158" name="TextBox 157"/>
          <p:cNvSpPr txBox="1"/>
          <p:nvPr/>
        </p:nvSpPr>
        <p:spPr>
          <a:xfrm>
            <a:off x="44462644" y="16079984"/>
            <a:ext cx="1112805" cy="584776"/>
          </a:xfrm>
          <a:prstGeom prst="rect">
            <a:avLst/>
          </a:prstGeom>
          <a:noFill/>
        </p:spPr>
        <p:txBody>
          <a:bodyPr wrap="none" rtlCol="0">
            <a:spAutoFit/>
          </a:bodyPr>
          <a:lstStyle/>
          <a:p>
            <a:r>
              <a:rPr lang="en-US" sz="3200" dirty="0" smtClean="0"/>
              <a:t>Earl 2</a:t>
            </a:r>
            <a:endParaRPr lang="en-US" sz="3200" dirty="0"/>
          </a:p>
        </p:txBody>
      </p:sp>
      <p:graphicFrame>
        <p:nvGraphicFramePr>
          <p:cNvPr id="163" name="Table 162"/>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47483547"/>
              </p:ext>
            </p:extLst>
          </p:nvPr>
        </p:nvGraphicFramePr>
        <p:xfrm>
          <a:off x="799572" y="18372898"/>
          <a:ext cx="14864256" cy="11675301"/>
        </p:xfrm>
        <a:graphic>
          <a:graphicData uri="http://schemas.openxmlformats.org/drawingml/2006/table">
            <a:tbl>
              <a:tblPr/>
              <a:tblGrid>
                <a:gridCol w="14864256"/>
              </a:tblGrid>
              <a:tr h="11675301">
                <a:tc>
                  <a:txBody>
                    <a:bodyPr/>
                    <a:lstStyle/>
                    <a:p>
                      <a:pPr algn="ctr"/>
                      <a:r>
                        <a:rPr lang="en-US" sz="4000" b="1" i="0" dirty="0" smtClean="0">
                          <a:solidFill>
                            <a:srgbClr val="800000"/>
                          </a:solidFill>
                        </a:rPr>
                        <a:t>Earl</a:t>
                      </a:r>
                      <a:r>
                        <a:rPr lang="en-US" sz="4000" b="1" i="0" baseline="0" dirty="0" smtClean="0">
                          <a:solidFill>
                            <a:srgbClr val="800000"/>
                          </a:solidFill>
                        </a:rPr>
                        <a:t> 1</a:t>
                      </a:r>
                      <a:endParaRPr lang="en-US" sz="4000" b="1" i="0" dirty="0">
                        <a:solidFill>
                          <a:srgbClr val="800000"/>
                        </a:solidFill>
                      </a:endParaRP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20000"/>
                        <a:lumOff val="80000"/>
                      </a:schemeClr>
                    </a:solidFill>
                  </a:tcPr>
                </a:tc>
              </a:tr>
            </a:tbl>
          </a:graphicData>
        </a:graphic>
      </p:graphicFrame>
      <p:graphicFrame>
        <p:nvGraphicFramePr>
          <p:cNvPr id="164" name="Table 16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47483547"/>
              </p:ext>
            </p:extLst>
          </p:nvPr>
        </p:nvGraphicFramePr>
        <p:xfrm>
          <a:off x="799572" y="30505399"/>
          <a:ext cx="14864256" cy="11557001"/>
        </p:xfrm>
        <a:graphic>
          <a:graphicData uri="http://schemas.openxmlformats.org/drawingml/2006/table">
            <a:tbl>
              <a:tblPr/>
              <a:tblGrid>
                <a:gridCol w="14864256"/>
              </a:tblGrid>
              <a:tr h="11557001">
                <a:tc>
                  <a:txBody>
                    <a:bodyPr/>
                    <a:lstStyle/>
                    <a:p>
                      <a:pPr algn="ctr"/>
                      <a:r>
                        <a:rPr lang="en-US" sz="4000" b="1" i="0" dirty="0" smtClean="0">
                          <a:solidFill>
                            <a:srgbClr val="800000"/>
                          </a:solidFill>
                        </a:rPr>
                        <a:t>Earl 2</a:t>
                      </a:r>
                      <a:endParaRPr lang="en-US" sz="4000" b="1" i="0" dirty="0">
                        <a:solidFill>
                          <a:srgbClr val="800000"/>
                        </a:solidFill>
                      </a:endParaRP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20000"/>
                        <a:lumOff val="80000"/>
                      </a:schemeClr>
                    </a:solidFill>
                  </a:tcPr>
                </a:tc>
              </a:tr>
            </a:tbl>
          </a:graphicData>
        </a:graphic>
      </p:graphicFrame>
      <p:pic>
        <p:nvPicPr>
          <p:cNvPr id="167" name="Picture 166" descr="829hwind_2km.pdf"/>
          <p:cNvPicPr>
            <a:picLocks noChangeAspect="1"/>
          </p:cNvPicPr>
          <p:nvPr/>
        </p:nvPicPr>
        <mc:AlternateContent xmlns:ma="http://schemas.microsoft.com/office/mac/drawingml/2008/main">
          <mc:Choice Requires="ma">
            <p:blipFill>
              <a:blip r:embed="rId29"/>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0"/>
              <a:stretch>
                <a:fillRect/>
              </a:stretch>
            </p:blipFill>
          </mc:Fallback>
        </mc:AlternateContent>
        <p:spPr>
          <a:xfrm>
            <a:off x="1422905" y="31399242"/>
            <a:ext cx="13489237" cy="5395695"/>
          </a:xfrm>
          <a:prstGeom prst="rect">
            <a:avLst/>
          </a:prstGeom>
        </p:spPr>
      </p:pic>
      <p:pic>
        <p:nvPicPr>
          <p:cNvPr id="168" name="Picture 167" descr="829hwind_7km.pdf"/>
          <p:cNvPicPr>
            <a:picLocks noChangeAspect="1"/>
          </p:cNvPicPr>
          <p:nvPr/>
        </p:nvPicPr>
        <mc:AlternateContent xmlns:ma="http://schemas.microsoft.com/office/mac/drawingml/2008/main">
          <mc:Choice Requires="ma">
            <p:blipFill>
              <a:blip r:embed="rId31"/>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2"/>
              <a:stretch>
                <a:fillRect/>
              </a:stretch>
            </p:blipFill>
          </mc:Fallback>
        </mc:AlternateContent>
        <p:spPr>
          <a:xfrm>
            <a:off x="1422905" y="36355867"/>
            <a:ext cx="13489237" cy="5395695"/>
          </a:xfrm>
          <a:prstGeom prst="rect">
            <a:avLst/>
          </a:prstGeom>
        </p:spPr>
      </p:pic>
      <p:pic>
        <p:nvPicPr>
          <p:cNvPr id="169" name="Picture 168" descr="828iwind_2km.pdf"/>
          <p:cNvPicPr>
            <a:picLocks noChangeAspect="1"/>
          </p:cNvPicPr>
          <p:nvPr/>
        </p:nvPicPr>
        <mc:AlternateContent xmlns:ma="http://schemas.microsoft.com/office/mac/drawingml/2008/main">
          <mc:Choice Requires="ma">
            <p:blipFill>
              <a:blip r:embed="rId3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4"/>
              <a:stretch>
                <a:fillRect/>
              </a:stretch>
            </p:blipFill>
          </mc:Fallback>
        </mc:AlternateContent>
        <p:spPr>
          <a:xfrm>
            <a:off x="1422905" y="19211614"/>
            <a:ext cx="13716000" cy="5486400"/>
          </a:xfrm>
          <a:prstGeom prst="rect">
            <a:avLst/>
          </a:prstGeom>
        </p:spPr>
      </p:pic>
      <p:pic>
        <p:nvPicPr>
          <p:cNvPr id="170" name="Picture 169" descr="828iwind_7km.pdf"/>
          <p:cNvPicPr>
            <a:picLocks noChangeAspect="1"/>
          </p:cNvPicPr>
          <p:nvPr/>
        </p:nvPicPr>
        <mc:AlternateContent xmlns:ma="http://schemas.microsoft.com/office/mac/drawingml/2008/main">
          <mc:Choice Requires="ma">
            <p:blipFill>
              <a:blip r:embed="rId3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6"/>
              <a:stretch>
                <a:fillRect/>
              </a:stretch>
            </p:blipFill>
          </mc:Fallback>
        </mc:AlternateContent>
        <p:spPr>
          <a:xfrm>
            <a:off x="1422905" y="24164773"/>
            <a:ext cx="13716000" cy="5486400"/>
          </a:xfrm>
          <a:prstGeom prst="rect">
            <a:avLst/>
          </a:prstGeom>
        </p:spPr>
      </p:pic>
      <p:sp>
        <p:nvSpPr>
          <p:cNvPr id="171" name="TextBox 170"/>
          <p:cNvSpPr txBox="1"/>
          <p:nvPr/>
        </p:nvSpPr>
        <p:spPr>
          <a:xfrm>
            <a:off x="5499947" y="22919898"/>
            <a:ext cx="1087607" cy="707886"/>
          </a:xfrm>
          <a:prstGeom prst="rect">
            <a:avLst/>
          </a:prstGeom>
          <a:noFill/>
        </p:spPr>
        <p:txBody>
          <a:bodyPr wrap="none" rtlCol="0">
            <a:spAutoFit/>
          </a:bodyPr>
          <a:lstStyle/>
          <a:p>
            <a:r>
              <a:rPr lang="en-US" sz="4000" dirty="0" smtClean="0">
                <a:solidFill>
                  <a:schemeClr val="bg1"/>
                </a:solidFill>
              </a:rPr>
              <a:t>2km</a:t>
            </a:r>
            <a:endParaRPr lang="en-US" sz="4000" dirty="0">
              <a:solidFill>
                <a:schemeClr val="bg1"/>
              </a:solidFill>
            </a:endParaRPr>
          </a:p>
        </p:txBody>
      </p:sp>
      <p:sp>
        <p:nvSpPr>
          <p:cNvPr id="172" name="TextBox 171"/>
          <p:cNvSpPr txBox="1"/>
          <p:nvPr/>
        </p:nvSpPr>
        <p:spPr>
          <a:xfrm>
            <a:off x="12462898" y="22919898"/>
            <a:ext cx="1087607" cy="707886"/>
          </a:xfrm>
          <a:prstGeom prst="rect">
            <a:avLst/>
          </a:prstGeom>
          <a:noFill/>
        </p:spPr>
        <p:txBody>
          <a:bodyPr wrap="none" rtlCol="0">
            <a:spAutoFit/>
          </a:bodyPr>
          <a:lstStyle/>
          <a:p>
            <a:r>
              <a:rPr lang="en-US" sz="4000" dirty="0" smtClean="0">
                <a:solidFill>
                  <a:srgbClr val="FFFFFF"/>
                </a:solidFill>
              </a:rPr>
              <a:t>2km</a:t>
            </a:r>
            <a:endParaRPr lang="en-US" sz="4000" dirty="0">
              <a:solidFill>
                <a:srgbClr val="FFFFFF"/>
              </a:solidFill>
            </a:endParaRPr>
          </a:p>
        </p:txBody>
      </p:sp>
      <p:sp>
        <p:nvSpPr>
          <p:cNvPr id="173" name="TextBox 172"/>
          <p:cNvSpPr txBox="1"/>
          <p:nvPr/>
        </p:nvSpPr>
        <p:spPr>
          <a:xfrm>
            <a:off x="5499947" y="27668250"/>
            <a:ext cx="1087607" cy="707886"/>
          </a:xfrm>
          <a:prstGeom prst="rect">
            <a:avLst/>
          </a:prstGeom>
          <a:noFill/>
        </p:spPr>
        <p:txBody>
          <a:bodyPr wrap="none" rtlCol="0">
            <a:spAutoFit/>
          </a:bodyPr>
          <a:lstStyle/>
          <a:p>
            <a:r>
              <a:rPr lang="en-US" sz="4000" dirty="0" smtClean="0">
                <a:solidFill>
                  <a:srgbClr val="FFFFFF"/>
                </a:solidFill>
              </a:rPr>
              <a:t>7km</a:t>
            </a:r>
            <a:endParaRPr lang="en-US" sz="4000" dirty="0">
              <a:solidFill>
                <a:srgbClr val="FFFFFF"/>
              </a:solidFill>
            </a:endParaRPr>
          </a:p>
        </p:txBody>
      </p:sp>
      <p:sp>
        <p:nvSpPr>
          <p:cNvPr id="174" name="TextBox 173"/>
          <p:cNvSpPr txBox="1"/>
          <p:nvPr/>
        </p:nvSpPr>
        <p:spPr>
          <a:xfrm>
            <a:off x="12462898" y="27668250"/>
            <a:ext cx="1087607" cy="707886"/>
          </a:xfrm>
          <a:prstGeom prst="rect">
            <a:avLst/>
          </a:prstGeom>
          <a:noFill/>
        </p:spPr>
        <p:txBody>
          <a:bodyPr wrap="none" rtlCol="0">
            <a:spAutoFit/>
          </a:bodyPr>
          <a:lstStyle/>
          <a:p>
            <a:r>
              <a:rPr lang="en-US" sz="4000" dirty="0" smtClean="0">
                <a:solidFill>
                  <a:srgbClr val="FFFFFF"/>
                </a:solidFill>
              </a:rPr>
              <a:t>7km</a:t>
            </a:r>
            <a:endParaRPr lang="en-US" sz="4000" dirty="0">
              <a:solidFill>
                <a:srgbClr val="FFFFFF"/>
              </a:solidFill>
            </a:endParaRPr>
          </a:p>
        </p:txBody>
      </p:sp>
      <p:sp>
        <p:nvSpPr>
          <p:cNvPr id="175" name="TextBox 174"/>
          <p:cNvSpPr txBox="1"/>
          <p:nvPr/>
        </p:nvSpPr>
        <p:spPr>
          <a:xfrm>
            <a:off x="5499947" y="35038609"/>
            <a:ext cx="1087607" cy="707886"/>
          </a:xfrm>
          <a:prstGeom prst="rect">
            <a:avLst/>
          </a:prstGeom>
          <a:noFill/>
        </p:spPr>
        <p:txBody>
          <a:bodyPr wrap="none" rtlCol="0">
            <a:spAutoFit/>
          </a:bodyPr>
          <a:lstStyle/>
          <a:p>
            <a:r>
              <a:rPr lang="en-US" sz="4000" dirty="0" smtClean="0">
                <a:solidFill>
                  <a:srgbClr val="FFFFFF"/>
                </a:solidFill>
              </a:rPr>
              <a:t>2km</a:t>
            </a:r>
            <a:endParaRPr lang="en-US" sz="4000" dirty="0">
              <a:solidFill>
                <a:srgbClr val="FFFFFF"/>
              </a:solidFill>
            </a:endParaRPr>
          </a:p>
        </p:txBody>
      </p:sp>
      <p:sp>
        <p:nvSpPr>
          <p:cNvPr id="176" name="TextBox 175"/>
          <p:cNvSpPr txBox="1"/>
          <p:nvPr/>
        </p:nvSpPr>
        <p:spPr>
          <a:xfrm>
            <a:off x="11919095" y="35038609"/>
            <a:ext cx="1087607" cy="707886"/>
          </a:xfrm>
          <a:prstGeom prst="rect">
            <a:avLst/>
          </a:prstGeom>
          <a:noFill/>
        </p:spPr>
        <p:txBody>
          <a:bodyPr wrap="none" rtlCol="0">
            <a:spAutoFit/>
          </a:bodyPr>
          <a:lstStyle/>
          <a:p>
            <a:r>
              <a:rPr lang="en-US" sz="4000" dirty="0" smtClean="0">
                <a:solidFill>
                  <a:srgbClr val="FFFFFF"/>
                </a:solidFill>
              </a:rPr>
              <a:t>2km</a:t>
            </a:r>
            <a:endParaRPr lang="en-US" sz="4000" dirty="0">
              <a:solidFill>
                <a:srgbClr val="FFFFFF"/>
              </a:solidFill>
            </a:endParaRPr>
          </a:p>
        </p:txBody>
      </p:sp>
      <p:sp>
        <p:nvSpPr>
          <p:cNvPr id="179" name="TextBox 178"/>
          <p:cNvSpPr txBox="1"/>
          <p:nvPr/>
        </p:nvSpPr>
        <p:spPr>
          <a:xfrm>
            <a:off x="5499947" y="39919414"/>
            <a:ext cx="1087607" cy="707886"/>
          </a:xfrm>
          <a:prstGeom prst="rect">
            <a:avLst/>
          </a:prstGeom>
          <a:noFill/>
        </p:spPr>
        <p:txBody>
          <a:bodyPr wrap="none" rtlCol="0">
            <a:spAutoFit/>
          </a:bodyPr>
          <a:lstStyle/>
          <a:p>
            <a:r>
              <a:rPr lang="en-US" sz="4000" dirty="0" smtClean="0">
                <a:solidFill>
                  <a:srgbClr val="FFFFFF"/>
                </a:solidFill>
              </a:rPr>
              <a:t>7km</a:t>
            </a:r>
            <a:endParaRPr lang="en-US" sz="4000" dirty="0">
              <a:solidFill>
                <a:srgbClr val="FFFFFF"/>
              </a:solidFill>
            </a:endParaRPr>
          </a:p>
        </p:txBody>
      </p:sp>
      <p:sp>
        <p:nvSpPr>
          <p:cNvPr id="180" name="TextBox 179"/>
          <p:cNvSpPr txBox="1"/>
          <p:nvPr/>
        </p:nvSpPr>
        <p:spPr>
          <a:xfrm>
            <a:off x="11919095" y="39919414"/>
            <a:ext cx="1087607" cy="707886"/>
          </a:xfrm>
          <a:prstGeom prst="rect">
            <a:avLst/>
          </a:prstGeom>
          <a:noFill/>
        </p:spPr>
        <p:txBody>
          <a:bodyPr wrap="none" rtlCol="0">
            <a:spAutoFit/>
          </a:bodyPr>
          <a:lstStyle/>
          <a:p>
            <a:r>
              <a:rPr lang="en-US" sz="4000" dirty="0" smtClean="0">
                <a:solidFill>
                  <a:srgbClr val="FFFFFF"/>
                </a:solidFill>
              </a:rPr>
              <a:t>7km</a:t>
            </a:r>
            <a:endParaRPr lang="en-US" sz="4000" dirty="0">
              <a:solidFill>
                <a:srgbClr val="FFFFFF"/>
              </a:solidFill>
            </a:endParaRPr>
          </a:p>
        </p:txBody>
      </p:sp>
      <p:sp>
        <p:nvSpPr>
          <p:cNvPr id="182" name="TextBox 181"/>
          <p:cNvSpPr txBox="1"/>
          <p:nvPr/>
        </p:nvSpPr>
        <p:spPr>
          <a:xfrm>
            <a:off x="45318941" y="24857293"/>
            <a:ext cx="1087607" cy="707886"/>
          </a:xfrm>
          <a:prstGeom prst="rect">
            <a:avLst/>
          </a:prstGeom>
          <a:noFill/>
        </p:spPr>
        <p:txBody>
          <a:bodyPr wrap="none" rtlCol="0">
            <a:spAutoFit/>
          </a:bodyPr>
          <a:lstStyle/>
          <a:p>
            <a:r>
              <a:rPr lang="en-US" sz="4000" dirty="0" smtClean="0">
                <a:solidFill>
                  <a:srgbClr val="FFFFFF"/>
                </a:solidFill>
              </a:rPr>
              <a:t>4km</a:t>
            </a:r>
            <a:endParaRPr lang="en-US" sz="4000" dirty="0">
              <a:solidFill>
                <a:srgbClr val="FFFFFF"/>
              </a:solidFill>
            </a:endParaRPr>
          </a:p>
        </p:txBody>
      </p:sp>
      <p:graphicFrame>
        <p:nvGraphicFramePr>
          <p:cNvPr id="183" name="Table 182"/>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47483547"/>
              </p:ext>
            </p:extLst>
          </p:nvPr>
        </p:nvGraphicFramePr>
        <p:xfrm>
          <a:off x="34793650" y="41452801"/>
          <a:ext cx="14002487" cy="609600"/>
        </p:xfrm>
        <a:graphic>
          <a:graphicData uri="http://schemas.openxmlformats.org/drawingml/2006/table">
            <a:tbl>
              <a:tblPr/>
              <a:tblGrid>
                <a:gridCol w="14002487"/>
              </a:tblGrid>
              <a:tr h="609600">
                <a:tc>
                  <a:txBody>
                    <a:bodyPr/>
                    <a:lstStyle/>
                    <a:p>
                      <a:r>
                        <a:rPr lang="en-US" sz="3200" b="1" i="0" dirty="0" smtClean="0">
                          <a:solidFill>
                            <a:srgbClr val="FF0000"/>
                          </a:solidFill>
                        </a:rPr>
                        <a:t>Note</a:t>
                      </a:r>
                      <a:r>
                        <a:rPr lang="en-US" sz="3200" b="1" i="0" baseline="0" dirty="0" smtClean="0">
                          <a:solidFill>
                            <a:srgbClr val="FF0000"/>
                          </a:solidFill>
                        </a:rPr>
                        <a:t> the horizontal displacement of the 1km and 7km +stretching regions</a:t>
                      </a:r>
                      <a:endParaRPr lang="en-US" sz="3200" b="1" i="0" dirty="0">
                        <a:solidFill>
                          <a:srgbClr val="FF0000"/>
                        </a:solidFill>
                      </a:endParaRPr>
                    </a:p>
                  </a:txBody>
                  <a:tcPr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pic>
        <p:nvPicPr>
          <p:cNvPr id="68" name="Picture 67" descr="x1.pdf"/>
          <p:cNvPicPr>
            <a:picLocks noChangeAspect="1"/>
          </p:cNvPicPr>
          <p:nvPr/>
        </p:nvPicPr>
        <mc:AlternateContent xmlns:ma="http://schemas.microsoft.com/office/mac/drawingml/2008/main">
          <mc:Choice Requires="ma">
            <p:blipFill>
              <a:blip r:embed="rId3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8"/>
              <a:stretch>
                <a:fillRect/>
              </a:stretch>
            </p:blipFill>
          </mc:Fallback>
        </mc:AlternateContent>
        <p:spPr>
          <a:xfrm>
            <a:off x="31525853" y="19659220"/>
            <a:ext cx="16309698" cy="7248754"/>
          </a:xfrm>
          <a:prstGeom prst="rect">
            <a:avLst/>
          </a:prstGeom>
        </p:spPr>
      </p:pic>
      <p:pic>
        <p:nvPicPr>
          <p:cNvPr id="69" name="Picture 68" descr="x2.pdf"/>
          <p:cNvPicPr>
            <a:picLocks noChangeAspect="1"/>
          </p:cNvPicPr>
          <p:nvPr/>
        </p:nvPicPr>
        <mc:AlternateContent xmlns:ma="http://schemas.microsoft.com/office/mac/drawingml/2008/main">
          <mc:Choice Requires="ma">
            <p:blipFill>
              <a:blip r:embed="rId3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0"/>
              <a:stretch>
                <a:fillRect/>
              </a:stretch>
            </p:blipFill>
          </mc:Fallback>
        </mc:AlternateContent>
        <p:spPr>
          <a:xfrm>
            <a:off x="31525853" y="26325668"/>
            <a:ext cx="16309697" cy="7248755"/>
          </a:xfrm>
          <a:prstGeom prst="rect">
            <a:avLst/>
          </a:prstGeom>
        </p:spPr>
      </p:pic>
      <p:sp>
        <p:nvSpPr>
          <p:cNvPr id="70" name="TextBox 69"/>
          <p:cNvSpPr txBox="1"/>
          <p:nvPr/>
        </p:nvSpPr>
        <p:spPr>
          <a:xfrm>
            <a:off x="36465682" y="24857293"/>
            <a:ext cx="1087607" cy="707886"/>
          </a:xfrm>
          <a:prstGeom prst="rect">
            <a:avLst/>
          </a:prstGeom>
          <a:noFill/>
        </p:spPr>
        <p:txBody>
          <a:bodyPr wrap="none" rtlCol="0">
            <a:spAutoFit/>
          </a:bodyPr>
          <a:lstStyle/>
          <a:p>
            <a:r>
              <a:rPr lang="en-US" sz="4000" dirty="0" smtClean="0">
                <a:solidFill>
                  <a:srgbClr val="FFFFFF"/>
                </a:solidFill>
              </a:rPr>
              <a:t>4km</a:t>
            </a:r>
            <a:endParaRPr lang="en-US" sz="4000" dirty="0">
              <a:solidFill>
                <a:srgbClr val="FFFFFF"/>
              </a:solidFill>
            </a:endParaRPr>
          </a:p>
        </p:txBody>
      </p:sp>
      <p:sp>
        <p:nvSpPr>
          <p:cNvPr id="71" name="TextBox 70"/>
          <p:cNvSpPr txBox="1"/>
          <p:nvPr/>
        </p:nvSpPr>
        <p:spPr>
          <a:xfrm>
            <a:off x="36465682" y="31399242"/>
            <a:ext cx="1087607" cy="707886"/>
          </a:xfrm>
          <a:prstGeom prst="rect">
            <a:avLst/>
          </a:prstGeom>
          <a:noFill/>
        </p:spPr>
        <p:txBody>
          <a:bodyPr wrap="none" rtlCol="0">
            <a:spAutoFit/>
          </a:bodyPr>
          <a:lstStyle/>
          <a:p>
            <a:r>
              <a:rPr lang="en-US" sz="4000" dirty="0" smtClean="0">
                <a:solidFill>
                  <a:srgbClr val="FFFFFF"/>
                </a:solidFill>
              </a:rPr>
              <a:t>6km</a:t>
            </a:r>
            <a:endParaRPr lang="en-US" sz="400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9590</TotalTime>
  <Words>1389</Words>
  <Application>Microsoft Macintosh PowerPoint</Application>
  <PresentationFormat>Custom</PresentationFormat>
  <Paragraphs>268</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Rapid Intensification of Hurricane Earl (2010): Vorticity and Mass Flux Budgets </vt:lpstr>
    </vt:vector>
  </TitlesOfParts>
  <Company>University of Utah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Gabriel Anthony Susca-Lopata</dc:creator>
  <cp:lastModifiedBy>Gabriel Anthony Susca-Lopata</cp:lastModifiedBy>
  <cp:revision>439</cp:revision>
  <cp:lastPrinted>2012-11-28T18:05:40Z</cp:lastPrinted>
  <dcterms:created xsi:type="dcterms:W3CDTF">2013-05-02T21:53:48Z</dcterms:created>
  <dcterms:modified xsi:type="dcterms:W3CDTF">2013-05-02T21:54:29Z</dcterms:modified>
</cp:coreProperties>
</file>