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73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2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1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B879E-266F-B74C-8D22-5B0E80664C52}" type="datetimeFigureOut">
              <a:rPr lang="en-US" smtClean="0"/>
              <a:t>5/7/13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88676-F867-184C-97D1-446AAE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64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HIRAD WS retrieval on Leg 4, using 5 GHz algorithm, compared to storm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centric, collocated SFMR retrievals. WS up to approximately 55 m/sec.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Time difference (reference) between HIRAD samples and SFMR pass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approximately 34 min. Time series goes from HIRAD right swath to left    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swath.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AB1E-B728-4E29-A8C2-248DBC053A9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50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RR retrieval comparison on Leg 4, using 6.6 GHz algorithm.  SFMR Time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difference (reference) between HIRAD samples and SFMR pass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approximately 34 min. HIRAD responded to rain in the eye-wall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(40 mm/hr.) and matched SFMR , but did not match SFMR with the rain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cell on left side of swath. This data shows improved spatial resolution in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the inner swath.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2AB1E-B728-4E29-A8C2-248DBC053A9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5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DFDC-F4C1-5A46-BE7D-0299DC1B1485}" type="datetimeFigureOut">
              <a:rPr lang="en-US" smtClean="0"/>
              <a:t>5/3/13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8167-3569-5D4C-91B0-6F10D4ECB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6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DFDC-F4C1-5A46-BE7D-0299DC1B1485}" type="datetimeFigureOut">
              <a:rPr lang="en-US" smtClean="0"/>
              <a:t>5/3/13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8167-3569-5D4C-91B0-6F10D4ECB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44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DFDC-F4C1-5A46-BE7D-0299DC1B1485}" type="datetimeFigureOut">
              <a:rPr lang="en-US" smtClean="0"/>
              <a:t>5/3/13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8167-3569-5D4C-91B0-6F10D4ECB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14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DFDC-F4C1-5A46-BE7D-0299DC1B1485}" type="datetimeFigureOut">
              <a:rPr lang="en-US" smtClean="0"/>
              <a:t>5/3/13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8167-3569-5D4C-91B0-6F10D4ECB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DFDC-F4C1-5A46-BE7D-0299DC1B1485}" type="datetimeFigureOut">
              <a:rPr lang="en-US" smtClean="0"/>
              <a:t>5/3/13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8167-3569-5D4C-91B0-6F10D4ECB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38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DFDC-F4C1-5A46-BE7D-0299DC1B1485}" type="datetimeFigureOut">
              <a:rPr lang="en-US" smtClean="0"/>
              <a:t>5/3/13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8167-3569-5D4C-91B0-6F10D4ECB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90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DFDC-F4C1-5A46-BE7D-0299DC1B1485}" type="datetimeFigureOut">
              <a:rPr lang="en-US" smtClean="0"/>
              <a:t>5/3/13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8167-3569-5D4C-91B0-6F10D4ECB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68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DFDC-F4C1-5A46-BE7D-0299DC1B1485}" type="datetimeFigureOut">
              <a:rPr lang="en-US" smtClean="0"/>
              <a:t>5/3/13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8167-3569-5D4C-91B0-6F10D4ECB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32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DFDC-F4C1-5A46-BE7D-0299DC1B1485}" type="datetimeFigureOut">
              <a:rPr lang="en-US" smtClean="0"/>
              <a:t>5/3/13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8167-3569-5D4C-91B0-6F10D4ECB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3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DFDC-F4C1-5A46-BE7D-0299DC1B1485}" type="datetimeFigureOut">
              <a:rPr lang="en-US" smtClean="0"/>
              <a:t>5/3/13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8167-3569-5D4C-91B0-6F10D4ECB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1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DFDC-F4C1-5A46-BE7D-0299DC1B1485}" type="datetimeFigureOut">
              <a:rPr lang="en-US" smtClean="0"/>
              <a:t>5/3/13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8167-3569-5D4C-91B0-6F10D4ECB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7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8DFDC-F4C1-5A46-BE7D-0299DC1B1485}" type="datetimeFigureOut">
              <a:rPr lang="en-US" smtClean="0"/>
              <a:t>5/3/13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E8167-3569-5D4C-91B0-6F10D4ECB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5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8.JPG"/><Relationship Id="rId6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401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HIRAD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Hurricane Imaging Radiometer</a:t>
            </a:r>
            <a:endParaRPr lang="en-US" i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1626144"/>
            <a:ext cx="6400800" cy="1752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PI: Dan Cecil, NASA MSFC</a:t>
            </a:r>
          </a:p>
          <a:p>
            <a:pPr indent="-2743200" algn="l"/>
            <a:r>
              <a:rPr lang="en-US" sz="2400" i="1" dirty="0" smtClean="0">
                <a:solidFill>
                  <a:schemeClr val="tx1"/>
                </a:solidFill>
              </a:rPr>
              <a:t>HIRAD Team (apologies to anyone I missed!):</a:t>
            </a:r>
          </a:p>
          <a:p>
            <a:pPr indent="-2743200" algn="l"/>
            <a:r>
              <a:rPr lang="en-US" sz="2400" b="1" dirty="0" smtClean="0">
                <a:solidFill>
                  <a:schemeClr val="tx1"/>
                </a:solidFill>
              </a:rPr>
              <a:t>MSFC</a:t>
            </a:r>
            <a:r>
              <a:rPr lang="en-US" sz="2400" dirty="0" smtClean="0">
                <a:solidFill>
                  <a:schemeClr val="tx1"/>
                </a:solidFill>
              </a:rPr>
              <a:t>: Cecil, Mark James, Brent Roberts, </a:t>
            </a:r>
            <a:r>
              <a:rPr lang="en-US" sz="2400" dirty="0" err="1" smtClean="0">
                <a:solidFill>
                  <a:schemeClr val="tx1"/>
                </a:solidFill>
              </a:rPr>
              <a:t>Sayak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Biswas</a:t>
            </a:r>
            <a:r>
              <a:rPr lang="en-US" sz="2400" dirty="0" smtClean="0">
                <a:solidFill>
                  <a:schemeClr val="tx1"/>
                </a:solidFill>
              </a:rPr>
              <a:t> (NPP), Tim Miller (retired)</a:t>
            </a:r>
          </a:p>
          <a:p>
            <a:pPr indent="-2743200" algn="l"/>
            <a:r>
              <a:rPr lang="en-US" sz="2400" b="1" dirty="0" smtClean="0">
                <a:solidFill>
                  <a:schemeClr val="tx1"/>
                </a:solidFill>
              </a:rPr>
              <a:t>UAH</a:t>
            </a:r>
            <a:r>
              <a:rPr lang="en-US" sz="2400" dirty="0" smtClean="0">
                <a:solidFill>
                  <a:schemeClr val="tx1"/>
                </a:solidFill>
              </a:rPr>
              <a:t>: Dave Simmons, Lori Schultz</a:t>
            </a:r>
          </a:p>
          <a:p>
            <a:pPr indent="-2743200" algn="l"/>
            <a:r>
              <a:rPr lang="en-US" sz="2400" b="1" dirty="0" smtClean="0">
                <a:solidFill>
                  <a:schemeClr val="tx1"/>
                </a:solidFill>
              </a:rPr>
              <a:t>UCF</a:t>
            </a:r>
            <a:r>
              <a:rPr lang="en-US" sz="2400" dirty="0" smtClean="0">
                <a:solidFill>
                  <a:schemeClr val="tx1"/>
                </a:solidFill>
              </a:rPr>
              <a:t>: Linwood Jones, Jim Johnson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Saleem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Sahawneh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Zoubair</a:t>
            </a:r>
            <a:r>
              <a:rPr lang="en-US" sz="2400" dirty="0" smtClean="0">
                <a:solidFill>
                  <a:schemeClr val="tx1"/>
                </a:solidFill>
              </a:rPr>
              <a:t> Ghazi, </a:t>
            </a:r>
            <a:r>
              <a:rPr lang="en-US" sz="2400" dirty="0" err="1" smtClean="0">
                <a:solidFill>
                  <a:schemeClr val="tx1"/>
                </a:solidFill>
              </a:rPr>
              <a:t>Ruiyao</a:t>
            </a:r>
            <a:r>
              <a:rPr lang="en-US" sz="2400" dirty="0" smtClean="0">
                <a:solidFill>
                  <a:schemeClr val="tx1"/>
                </a:solidFill>
              </a:rPr>
              <a:t> Chen, Spencer Farrar</a:t>
            </a:r>
            <a:endParaRPr lang="en-US" sz="2400" dirty="0" smtClean="0">
              <a:solidFill>
                <a:schemeClr val="tx1"/>
              </a:solidFill>
            </a:endParaRPr>
          </a:p>
          <a:p>
            <a:pPr indent="-2743200" algn="l"/>
            <a:r>
              <a:rPr lang="en-US" sz="2400" b="1" dirty="0" err="1" smtClean="0">
                <a:solidFill>
                  <a:schemeClr val="tx1"/>
                </a:solidFill>
              </a:rPr>
              <a:t>UMich</a:t>
            </a:r>
            <a:r>
              <a:rPr lang="en-US" sz="2400" dirty="0" smtClean="0">
                <a:solidFill>
                  <a:schemeClr val="tx1"/>
                </a:solidFill>
              </a:rPr>
              <a:t>: Chris </a:t>
            </a:r>
            <a:r>
              <a:rPr lang="en-US" sz="2400" dirty="0" err="1" smtClean="0">
                <a:solidFill>
                  <a:schemeClr val="tx1"/>
                </a:solidFill>
              </a:rPr>
              <a:t>Ruf</a:t>
            </a:r>
            <a:r>
              <a:rPr lang="en-US" sz="2400" dirty="0" smtClean="0">
                <a:solidFill>
                  <a:schemeClr val="tx1"/>
                </a:solidFill>
              </a:rPr>
              <a:t>, Mary Morris</a:t>
            </a:r>
          </a:p>
          <a:p>
            <a:pPr indent="-2743200" algn="l"/>
            <a:r>
              <a:rPr lang="en-US" sz="2400" b="1" dirty="0" smtClean="0">
                <a:solidFill>
                  <a:schemeClr val="tx1"/>
                </a:solidFill>
              </a:rPr>
              <a:t>NRL</a:t>
            </a:r>
            <a:r>
              <a:rPr lang="en-US" sz="2400" dirty="0" smtClean="0">
                <a:solidFill>
                  <a:schemeClr val="tx1"/>
                </a:solidFill>
              </a:rPr>
              <a:t>: Pete Black</a:t>
            </a:r>
          </a:p>
          <a:p>
            <a:pPr indent="-2743200" algn="l"/>
            <a:r>
              <a:rPr lang="en-US" sz="2400" b="1" dirty="0" smtClean="0">
                <a:solidFill>
                  <a:schemeClr val="tx1"/>
                </a:solidFill>
              </a:rPr>
              <a:t>AOML</a:t>
            </a:r>
            <a:r>
              <a:rPr lang="en-US" sz="2400" dirty="0" smtClean="0">
                <a:solidFill>
                  <a:schemeClr val="tx1"/>
                </a:solidFill>
              </a:rPr>
              <a:t>: Robert Atlas, Eric </a:t>
            </a:r>
            <a:r>
              <a:rPr lang="en-US" sz="2400" dirty="0" err="1" smtClean="0">
                <a:solidFill>
                  <a:schemeClr val="tx1"/>
                </a:solidFill>
              </a:rPr>
              <a:t>Uhlhorn</a:t>
            </a:r>
            <a:endParaRPr lang="en-US" sz="2400" dirty="0" smtClean="0">
              <a:solidFill>
                <a:schemeClr val="tx1"/>
              </a:solidFill>
            </a:endParaRPr>
          </a:p>
          <a:p>
            <a:pPr indent="-2743200"/>
            <a:r>
              <a:rPr lang="en-US" sz="2400" i="1" dirty="0" smtClean="0">
                <a:solidFill>
                  <a:schemeClr val="tx1"/>
                </a:solidFill>
              </a:rPr>
              <a:t>HS3 Science Team Meeting, May 2013</a:t>
            </a:r>
            <a:endParaRPr lang="en-US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817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6" t="10014" r="9305" b="11279"/>
          <a:stretch/>
        </p:blipFill>
        <p:spPr>
          <a:xfrm>
            <a:off x="27432" y="877824"/>
            <a:ext cx="8997012" cy="43543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495" y="274638"/>
            <a:ext cx="8704949" cy="4903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Excess TB relative to observed minimum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DA9119-94A3-4DD0-9EE4-9B6403639A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495" y="1159372"/>
            <a:ext cx="11781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5 GHz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16707" y="1159372"/>
            <a:ext cx="11781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6</a:t>
            </a:r>
            <a:r>
              <a:rPr lang="en-US" sz="3200" b="1" dirty="0" smtClean="0"/>
              <a:t> GHz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622200" y="1158782"/>
            <a:ext cx="15636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6.6 GHz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66121" y="5538418"/>
            <a:ext cx="8120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Observed TB has incidence – angle dependence (related primarily to polarization)</a:t>
            </a:r>
          </a:p>
          <a:p>
            <a:r>
              <a:rPr lang="en-US" dirty="0" smtClean="0"/>
              <a:t>Retrievals use excess TB, after subtracting a background value that accounts (somewhat) for this dependence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30" t="18883" r="9630" b="22544"/>
          <a:stretch/>
        </p:blipFill>
        <p:spPr>
          <a:xfrm>
            <a:off x="5897880" y="1014984"/>
            <a:ext cx="296334" cy="264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74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R_3freq.png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7" t="3296" r="19938" b="6133"/>
          <a:stretch/>
        </p:blipFill>
        <p:spPr>
          <a:xfrm>
            <a:off x="4616450" y="855142"/>
            <a:ext cx="4572000" cy="3253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7393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First HS3 2012 retrievals – </a:t>
            </a:r>
            <a:r>
              <a:rPr lang="en-US" sz="3200" i="1" dirty="0" smtClean="0"/>
              <a:t>subject to revision!</a:t>
            </a:r>
            <a:endParaRPr lang="en-US" sz="3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2905125"/>
            <a:ext cx="499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2346324"/>
            <a:ext cx="499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1846794"/>
            <a:ext cx="499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1316593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 m/s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159000" y="2539291"/>
            <a:ext cx="365125" cy="3658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4296724"/>
            <a:ext cx="42947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Rain rate retrieval (right) looks unrealistic, resulting in too much of the signal being attributed to wind (left) in some places.  The </a:t>
            </a:r>
            <a:r>
              <a:rPr lang="en-US" i="1" dirty="0" smtClean="0"/>
              <a:t>pattern</a:t>
            </a:r>
            <a:r>
              <a:rPr lang="en-US" dirty="0" smtClean="0"/>
              <a:t> looks right, just not the magnitude.</a:t>
            </a:r>
          </a:p>
          <a:p>
            <a:r>
              <a:rPr lang="en-US" dirty="0" smtClean="0"/>
              <a:t>Having a “clean” 4 GHz channel and better-characterized thermal system (therefore better calibration) should help with future flights.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327838" y="848276"/>
            <a:ext cx="110145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smtClean="0"/>
              <a:t>Rain Rate</a:t>
            </a:r>
            <a:endParaRPr lang="en-US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4906422" y="948570"/>
            <a:ext cx="4194606" cy="5350070"/>
            <a:chOff x="4984237" y="1"/>
            <a:chExt cx="4194606" cy="5350070"/>
          </a:xfrm>
        </p:grpSpPr>
        <p:grpSp>
          <p:nvGrpSpPr>
            <p:cNvPr id="20" name="Group 19"/>
            <p:cNvGrpSpPr/>
            <p:nvPr/>
          </p:nvGrpSpPr>
          <p:grpSpPr>
            <a:xfrm>
              <a:off x="4984237" y="1"/>
              <a:ext cx="4194606" cy="4589849"/>
              <a:chOff x="4953000" y="1"/>
              <a:chExt cx="4194606" cy="4589849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4953000" y="1"/>
                <a:ext cx="4194606" cy="4589849"/>
                <a:chOff x="4953000" y="1"/>
                <a:chExt cx="4194606" cy="4589849"/>
              </a:xfrm>
            </p:grpSpPr>
            <p:pic>
              <p:nvPicPr>
                <p:cNvPr id="34" name="Picture 2" descr="C:\Users\black\Pictures\HS3 AV-1 06Nov12Z OSCAT northeast WMBds1.pn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62" b="8858"/>
                <a:stretch/>
              </p:blipFill>
              <p:spPr bwMode="auto">
                <a:xfrm>
                  <a:off x="4953000" y="1"/>
                  <a:ext cx="4191000" cy="34258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" name="Picture 3" descr="C:\Users\black\Pictures\HS3 AV-1 06Nov12Z OSCAT southeast WMBas2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81" t="5332" b="63574"/>
                <a:stretch/>
              </p:blipFill>
              <p:spPr bwMode="auto">
                <a:xfrm>
                  <a:off x="4953000" y="3425840"/>
                  <a:ext cx="4194606" cy="11640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7" name="Group 26"/>
              <p:cNvGrpSpPr/>
              <p:nvPr/>
            </p:nvGrpSpPr>
            <p:grpSpPr>
              <a:xfrm>
                <a:off x="6294487" y="304800"/>
                <a:ext cx="2849513" cy="3352800"/>
                <a:chOff x="6172200" y="304800"/>
                <a:chExt cx="2849513" cy="3352800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 flipH="1">
                  <a:off x="6172200" y="2514600"/>
                  <a:ext cx="1981201" cy="1029415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H="1" flipV="1">
                  <a:off x="6172200" y="3544015"/>
                  <a:ext cx="1447800" cy="113585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H="1">
                  <a:off x="7604760" y="3372225"/>
                  <a:ext cx="1416953" cy="273183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6477000" y="1828800"/>
                  <a:ext cx="1676401" cy="68580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flipH="1">
                  <a:off x="6447349" y="304800"/>
                  <a:ext cx="1096451" cy="152207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4" name="Freeform 23"/>
            <p:cNvSpPr/>
            <p:nvPr/>
          </p:nvSpPr>
          <p:spPr>
            <a:xfrm>
              <a:off x="7685905" y="2581825"/>
              <a:ext cx="873298" cy="1021036"/>
            </a:xfrm>
            <a:custGeom>
              <a:avLst/>
              <a:gdLst>
                <a:gd name="connsiteX0" fmla="*/ 168791 w 873298"/>
                <a:gd name="connsiteY0" fmla="*/ 5927 h 1021036"/>
                <a:gd name="connsiteX1" fmla="*/ 59063 w 873298"/>
                <a:gd name="connsiteY1" fmla="*/ 69935 h 1021036"/>
                <a:gd name="connsiteX2" fmla="*/ 4199 w 873298"/>
                <a:gd name="connsiteY2" fmla="*/ 426551 h 1021036"/>
                <a:gd name="connsiteX3" fmla="*/ 168791 w 873298"/>
                <a:gd name="connsiteY3" fmla="*/ 892895 h 1021036"/>
                <a:gd name="connsiteX4" fmla="*/ 415679 w 873298"/>
                <a:gd name="connsiteY4" fmla="*/ 1011767 h 1021036"/>
                <a:gd name="connsiteX5" fmla="*/ 781439 w 873298"/>
                <a:gd name="connsiteY5" fmla="*/ 984335 h 1021036"/>
                <a:gd name="connsiteX6" fmla="*/ 872879 w 873298"/>
                <a:gd name="connsiteY6" fmla="*/ 755735 h 1021036"/>
                <a:gd name="connsiteX7" fmla="*/ 808871 w 873298"/>
                <a:gd name="connsiteY7" fmla="*/ 325967 h 1021036"/>
                <a:gd name="connsiteX8" fmla="*/ 662567 w 873298"/>
                <a:gd name="connsiteY8" fmla="*/ 161375 h 1021036"/>
                <a:gd name="connsiteX9" fmla="*/ 497975 w 873298"/>
                <a:gd name="connsiteY9" fmla="*/ 42503 h 1021036"/>
                <a:gd name="connsiteX10" fmla="*/ 324239 w 873298"/>
                <a:gd name="connsiteY10" fmla="*/ 5927 h 1021036"/>
                <a:gd name="connsiteX11" fmla="*/ 168791 w 873298"/>
                <a:gd name="connsiteY11" fmla="*/ 5927 h 1021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3298" h="1021036">
                  <a:moveTo>
                    <a:pt x="168791" y="5927"/>
                  </a:moveTo>
                  <a:cubicBezTo>
                    <a:pt x="124595" y="16595"/>
                    <a:pt x="86495" y="-169"/>
                    <a:pt x="59063" y="69935"/>
                  </a:cubicBezTo>
                  <a:cubicBezTo>
                    <a:pt x="31631" y="140039"/>
                    <a:pt x="-14089" y="289391"/>
                    <a:pt x="4199" y="426551"/>
                  </a:cubicBezTo>
                  <a:cubicBezTo>
                    <a:pt x="22487" y="563711"/>
                    <a:pt x="100211" y="795359"/>
                    <a:pt x="168791" y="892895"/>
                  </a:cubicBezTo>
                  <a:cubicBezTo>
                    <a:pt x="237371" y="990431"/>
                    <a:pt x="313571" y="996527"/>
                    <a:pt x="415679" y="1011767"/>
                  </a:cubicBezTo>
                  <a:cubicBezTo>
                    <a:pt x="517787" y="1027007"/>
                    <a:pt x="705239" y="1027007"/>
                    <a:pt x="781439" y="984335"/>
                  </a:cubicBezTo>
                  <a:cubicBezTo>
                    <a:pt x="857639" y="941663"/>
                    <a:pt x="868307" y="865463"/>
                    <a:pt x="872879" y="755735"/>
                  </a:cubicBezTo>
                  <a:cubicBezTo>
                    <a:pt x="877451" y="646007"/>
                    <a:pt x="843923" y="425027"/>
                    <a:pt x="808871" y="325967"/>
                  </a:cubicBezTo>
                  <a:cubicBezTo>
                    <a:pt x="773819" y="226907"/>
                    <a:pt x="714383" y="208619"/>
                    <a:pt x="662567" y="161375"/>
                  </a:cubicBezTo>
                  <a:cubicBezTo>
                    <a:pt x="610751" y="114131"/>
                    <a:pt x="554363" y="68411"/>
                    <a:pt x="497975" y="42503"/>
                  </a:cubicBezTo>
                  <a:cubicBezTo>
                    <a:pt x="441587" y="16595"/>
                    <a:pt x="376055" y="10499"/>
                    <a:pt x="324239" y="5927"/>
                  </a:cubicBezTo>
                  <a:cubicBezTo>
                    <a:pt x="272423" y="1355"/>
                    <a:pt x="212987" y="-4741"/>
                    <a:pt x="168791" y="5927"/>
                  </a:cubicBezTo>
                  <a:close/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311139" y="3545469"/>
              <a:ext cx="3561522" cy="1804602"/>
            </a:xfrm>
            <a:custGeom>
              <a:avLst/>
              <a:gdLst>
                <a:gd name="connsiteX0" fmla="*/ 1921765 w 3561522"/>
                <a:gd name="connsiteY0" fmla="*/ 11547 h 1804602"/>
                <a:gd name="connsiteX1" fmla="*/ 1738885 w 3561522"/>
                <a:gd name="connsiteY1" fmla="*/ 157851 h 1804602"/>
                <a:gd name="connsiteX2" fmla="*/ 1592581 w 3561522"/>
                <a:gd name="connsiteY2" fmla="*/ 322443 h 1804602"/>
                <a:gd name="connsiteX3" fmla="*/ 1519429 w 3561522"/>
                <a:gd name="connsiteY3" fmla="*/ 560187 h 1804602"/>
                <a:gd name="connsiteX4" fmla="*/ 1455421 w 3561522"/>
                <a:gd name="connsiteY4" fmla="*/ 733923 h 1804602"/>
                <a:gd name="connsiteX5" fmla="*/ 1409701 w 3561522"/>
                <a:gd name="connsiteY5" fmla="*/ 889371 h 1804602"/>
                <a:gd name="connsiteX6" fmla="*/ 1299973 w 3561522"/>
                <a:gd name="connsiteY6" fmla="*/ 1026531 h 1804602"/>
                <a:gd name="connsiteX7" fmla="*/ 1062229 w 3561522"/>
                <a:gd name="connsiteY7" fmla="*/ 1090539 h 1804602"/>
                <a:gd name="connsiteX8" fmla="*/ 797053 w 3561522"/>
                <a:gd name="connsiteY8" fmla="*/ 1136259 h 1804602"/>
                <a:gd name="connsiteX9" fmla="*/ 504445 w 3561522"/>
                <a:gd name="connsiteY9" fmla="*/ 1026531 h 1804602"/>
                <a:gd name="connsiteX10" fmla="*/ 248413 w 3561522"/>
                <a:gd name="connsiteY10" fmla="*/ 1017387 h 1804602"/>
                <a:gd name="connsiteX11" fmla="*/ 102109 w 3561522"/>
                <a:gd name="connsiteY11" fmla="*/ 1136259 h 1804602"/>
                <a:gd name="connsiteX12" fmla="*/ 1525 w 3561522"/>
                <a:gd name="connsiteY12" fmla="*/ 1383147 h 1804602"/>
                <a:gd name="connsiteX13" fmla="*/ 56389 w 3561522"/>
                <a:gd name="connsiteY13" fmla="*/ 1566027 h 1804602"/>
                <a:gd name="connsiteX14" fmla="*/ 248413 w 3561522"/>
                <a:gd name="connsiteY14" fmla="*/ 1694043 h 1804602"/>
                <a:gd name="connsiteX15" fmla="*/ 431293 w 3561522"/>
                <a:gd name="connsiteY15" fmla="*/ 1703187 h 1804602"/>
                <a:gd name="connsiteX16" fmla="*/ 760477 w 3561522"/>
                <a:gd name="connsiteY16" fmla="*/ 1758051 h 1804602"/>
                <a:gd name="connsiteX17" fmla="*/ 1043941 w 3561522"/>
                <a:gd name="connsiteY17" fmla="*/ 1794627 h 1804602"/>
                <a:gd name="connsiteX18" fmla="*/ 1373125 w 3561522"/>
                <a:gd name="connsiteY18" fmla="*/ 1785483 h 1804602"/>
                <a:gd name="connsiteX19" fmla="*/ 1693165 w 3561522"/>
                <a:gd name="connsiteY19" fmla="*/ 1593459 h 1804602"/>
                <a:gd name="connsiteX20" fmla="*/ 2049781 w 3561522"/>
                <a:gd name="connsiteY20" fmla="*/ 1337427 h 1804602"/>
                <a:gd name="connsiteX21" fmla="*/ 2296669 w 3561522"/>
                <a:gd name="connsiteY21" fmla="*/ 1154547 h 1804602"/>
                <a:gd name="connsiteX22" fmla="*/ 2580133 w 3561522"/>
                <a:gd name="connsiteY22" fmla="*/ 953379 h 1804602"/>
                <a:gd name="connsiteX23" fmla="*/ 2854453 w 3561522"/>
                <a:gd name="connsiteY23" fmla="*/ 871083 h 1804602"/>
                <a:gd name="connsiteX24" fmla="*/ 3156205 w 3561522"/>
                <a:gd name="connsiteY24" fmla="*/ 743067 h 1804602"/>
                <a:gd name="connsiteX25" fmla="*/ 3384805 w 3561522"/>
                <a:gd name="connsiteY25" fmla="*/ 660771 h 1804602"/>
                <a:gd name="connsiteX26" fmla="*/ 3540253 w 3561522"/>
                <a:gd name="connsiteY26" fmla="*/ 532755 h 1804602"/>
                <a:gd name="connsiteX27" fmla="*/ 3549397 w 3561522"/>
                <a:gd name="connsiteY27" fmla="*/ 395595 h 1804602"/>
                <a:gd name="connsiteX28" fmla="*/ 3439669 w 3561522"/>
                <a:gd name="connsiteY28" fmla="*/ 377307 h 1804602"/>
                <a:gd name="connsiteX29" fmla="*/ 3247645 w 3561522"/>
                <a:gd name="connsiteY29" fmla="*/ 404739 h 1804602"/>
                <a:gd name="connsiteX30" fmla="*/ 2845309 w 3561522"/>
                <a:gd name="connsiteY30" fmla="*/ 450459 h 1804602"/>
                <a:gd name="connsiteX31" fmla="*/ 2662429 w 3561522"/>
                <a:gd name="connsiteY31" fmla="*/ 450459 h 1804602"/>
                <a:gd name="connsiteX32" fmla="*/ 2488693 w 3561522"/>
                <a:gd name="connsiteY32" fmla="*/ 450459 h 1804602"/>
                <a:gd name="connsiteX33" fmla="*/ 2397253 w 3561522"/>
                <a:gd name="connsiteY33" fmla="*/ 359019 h 1804602"/>
                <a:gd name="connsiteX34" fmla="*/ 2287525 w 3561522"/>
                <a:gd name="connsiteY34" fmla="*/ 249291 h 1804602"/>
                <a:gd name="connsiteX35" fmla="*/ 2223517 w 3561522"/>
                <a:gd name="connsiteY35" fmla="*/ 130419 h 1804602"/>
                <a:gd name="connsiteX36" fmla="*/ 2113789 w 3561522"/>
                <a:gd name="connsiteY36" fmla="*/ 38979 h 1804602"/>
                <a:gd name="connsiteX37" fmla="*/ 1994917 w 3561522"/>
                <a:gd name="connsiteY37" fmla="*/ 11547 h 1804602"/>
                <a:gd name="connsiteX38" fmla="*/ 1921765 w 3561522"/>
                <a:gd name="connsiteY38" fmla="*/ 11547 h 180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61522" h="1804602">
                  <a:moveTo>
                    <a:pt x="1921765" y="11547"/>
                  </a:moveTo>
                  <a:cubicBezTo>
                    <a:pt x="1879093" y="35931"/>
                    <a:pt x="1793749" y="106035"/>
                    <a:pt x="1738885" y="157851"/>
                  </a:cubicBezTo>
                  <a:cubicBezTo>
                    <a:pt x="1684021" y="209667"/>
                    <a:pt x="1629157" y="255387"/>
                    <a:pt x="1592581" y="322443"/>
                  </a:cubicBezTo>
                  <a:cubicBezTo>
                    <a:pt x="1556005" y="389499"/>
                    <a:pt x="1542289" y="491607"/>
                    <a:pt x="1519429" y="560187"/>
                  </a:cubicBezTo>
                  <a:cubicBezTo>
                    <a:pt x="1496569" y="628767"/>
                    <a:pt x="1473709" y="679059"/>
                    <a:pt x="1455421" y="733923"/>
                  </a:cubicBezTo>
                  <a:cubicBezTo>
                    <a:pt x="1437133" y="788787"/>
                    <a:pt x="1435609" y="840603"/>
                    <a:pt x="1409701" y="889371"/>
                  </a:cubicBezTo>
                  <a:cubicBezTo>
                    <a:pt x="1383793" y="938139"/>
                    <a:pt x="1357885" y="993003"/>
                    <a:pt x="1299973" y="1026531"/>
                  </a:cubicBezTo>
                  <a:cubicBezTo>
                    <a:pt x="1242061" y="1060059"/>
                    <a:pt x="1146049" y="1072251"/>
                    <a:pt x="1062229" y="1090539"/>
                  </a:cubicBezTo>
                  <a:cubicBezTo>
                    <a:pt x="978409" y="1108827"/>
                    <a:pt x="890017" y="1146927"/>
                    <a:pt x="797053" y="1136259"/>
                  </a:cubicBezTo>
                  <a:cubicBezTo>
                    <a:pt x="704089" y="1125591"/>
                    <a:pt x="595885" y="1046343"/>
                    <a:pt x="504445" y="1026531"/>
                  </a:cubicBezTo>
                  <a:cubicBezTo>
                    <a:pt x="413005" y="1006719"/>
                    <a:pt x="315469" y="999099"/>
                    <a:pt x="248413" y="1017387"/>
                  </a:cubicBezTo>
                  <a:cubicBezTo>
                    <a:pt x="181357" y="1035675"/>
                    <a:pt x="143257" y="1075299"/>
                    <a:pt x="102109" y="1136259"/>
                  </a:cubicBezTo>
                  <a:cubicBezTo>
                    <a:pt x="60961" y="1197219"/>
                    <a:pt x="9145" y="1311519"/>
                    <a:pt x="1525" y="1383147"/>
                  </a:cubicBezTo>
                  <a:cubicBezTo>
                    <a:pt x="-6095" y="1454775"/>
                    <a:pt x="15241" y="1514211"/>
                    <a:pt x="56389" y="1566027"/>
                  </a:cubicBezTo>
                  <a:cubicBezTo>
                    <a:pt x="97537" y="1617843"/>
                    <a:pt x="185929" y="1671183"/>
                    <a:pt x="248413" y="1694043"/>
                  </a:cubicBezTo>
                  <a:cubicBezTo>
                    <a:pt x="310897" y="1716903"/>
                    <a:pt x="345949" y="1692519"/>
                    <a:pt x="431293" y="1703187"/>
                  </a:cubicBezTo>
                  <a:cubicBezTo>
                    <a:pt x="516637" y="1713855"/>
                    <a:pt x="658369" y="1742811"/>
                    <a:pt x="760477" y="1758051"/>
                  </a:cubicBezTo>
                  <a:cubicBezTo>
                    <a:pt x="862585" y="1773291"/>
                    <a:pt x="941833" y="1790055"/>
                    <a:pt x="1043941" y="1794627"/>
                  </a:cubicBezTo>
                  <a:cubicBezTo>
                    <a:pt x="1146049" y="1799199"/>
                    <a:pt x="1264921" y="1819011"/>
                    <a:pt x="1373125" y="1785483"/>
                  </a:cubicBezTo>
                  <a:cubicBezTo>
                    <a:pt x="1481329" y="1751955"/>
                    <a:pt x="1580389" y="1668135"/>
                    <a:pt x="1693165" y="1593459"/>
                  </a:cubicBezTo>
                  <a:cubicBezTo>
                    <a:pt x="1805941" y="1518783"/>
                    <a:pt x="1949197" y="1410579"/>
                    <a:pt x="2049781" y="1337427"/>
                  </a:cubicBezTo>
                  <a:cubicBezTo>
                    <a:pt x="2150365" y="1264275"/>
                    <a:pt x="2208277" y="1218555"/>
                    <a:pt x="2296669" y="1154547"/>
                  </a:cubicBezTo>
                  <a:cubicBezTo>
                    <a:pt x="2385061" y="1090539"/>
                    <a:pt x="2487169" y="1000623"/>
                    <a:pt x="2580133" y="953379"/>
                  </a:cubicBezTo>
                  <a:cubicBezTo>
                    <a:pt x="2673097" y="906135"/>
                    <a:pt x="2758441" y="906135"/>
                    <a:pt x="2854453" y="871083"/>
                  </a:cubicBezTo>
                  <a:cubicBezTo>
                    <a:pt x="2950465" y="836031"/>
                    <a:pt x="3067813" y="778119"/>
                    <a:pt x="3156205" y="743067"/>
                  </a:cubicBezTo>
                  <a:cubicBezTo>
                    <a:pt x="3244597" y="708015"/>
                    <a:pt x="3320797" y="695823"/>
                    <a:pt x="3384805" y="660771"/>
                  </a:cubicBezTo>
                  <a:cubicBezTo>
                    <a:pt x="3448813" y="625719"/>
                    <a:pt x="3512821" y="576951"/>
                    <a:pt x="3540253" y="532755"/>
                  </a:cubicBezTo>
                  <a:cubicBezTo>
                    <a:pt x="3567685" y="488559"/>
                    <a:pt x="3566161" y="421503"/>
                    <a:pt x="3549397" y="395595"/>
                  </a:cubicBezTo>
                  <a:cubicBezTo>
                    <a:pt x="3532633" y="369687"/>
                    <a:pt x="3489961" y="375783"/>
                    <a:pt x="3439669" y="377307"/>
                  </a:cubicBezTo>
                  <a:cubicBezTo>
                    <a:pt x="3389377" y="378831"/>
                    <a:pt x="3247645" y="404739"/>
                    <a:pt x="3247645" y="404739"/>
                  </a:cubicBezTo>
                  <a:cubicBezTo>
                    <a:pt x="3148585" y="416931"/>
                    <a:pt x="2942845" y="442839"/>
                    <a:pt x="2845309" y="450459"/>
                  </a:cubicBezTo>
                  <a:cubicBezTo>
                    <a:pt x="2747773" y="458079"/>
                    <a:pt x="2662429" y="450459"/>
                    <a:pt x="2662429" y="450459"/>
                  </a:cubicBezTo>
                  <a:cubicBezTo>
                    <a:pt x="2602993" y="450459"/>
                    <a:pt x="2532889" y="465699"/>
                    <a:pt x="2488693" y="450459"/>
                  </a:cubicBezTo>
                  <a:cubicBezTo>
                    <a:pt x="2444497" y="435219"/>
                    <a:pt x="2397253" y="359019"/>
                    <a:pt x="2397253" y="359019"/>
                  </a:cubicBezTo>
                  <a:cubicBezTo>
                    <a:pt x="2363725" y="325491"/>
                    <a:pt x="2316481" y="287391"/>
                    <a:pt x="2287525" y="249291"/>
                  </a:cubicBezTo>
                  <a:cubicBezTo>
                    <a:pt x="2258569" y="211191"/>
                    <a:pt x="2252473" y="165471"/>
                    <a:pt x="2223517" y="130419"/>
                  </a:cubicBezTo>
                  <a:cubicBezTo>
                    <a:pt x="2194561" y="95367"/>
                    <a:pt x="2151889" y="58791"/>
                    <a:pt x="2113789" y="38979"/>
                  </a:cubicBezTo>
                  <a:cubicBezTo>
                    <a:pt x="2075689" y="19167"/>
                    <a:pt x="2025397" y="14595"/>
                    <a:pt x="1994917" y="11547"/>
                  </a:cubicBezTo>
                  <a:cubicBezTo>
                    <a:pt x="1964437" y="8499"/>
                    <a:pt x="1964437" y="-12837"/>
                    <a:pt x="1921765" y="11547"/>
                  </a:cubicBezTo>
                  <a:close/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 descr="102_1062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6" t="55953" r="35195"/>
          <a:stretch/>
        </p:blipFill>
        <p:spPr>
          <a:xfrm>
            <a:off x="3881444" y="3845574"/>
            <a:ext cx="2601763" cy="286891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278042" y="5538419"/>
            <a:ext cx="182418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My daughter vehemently objects to these retrievals</a:t>
            </a:r>
            <a:endParaRPr lang="en-US" i="1" dirty="0"/>
          </a:p>
        </p:txBody>
      </p:sp>
      <p:sp>
        <p:nvSpPr>
          <p:cNvPr id="38" name="Freeform 37"/>
          <p:cNvSpPr/>
          <p:nvPr/>
        </p:nvSpPr>
        <p:spPr>
          <a:xfrm>
            <a:off x="2628715" y="1134230"/>
            <a:ext cx="6131424" cy="2578608"/>
          </a:xfrm>
          <a:custGeom>
            <a:avLst/>
            <a:gdLst>
              <a:gd name="connsiteX0" fmla="*/ 151061 w 6131424"/>
              <a:gd name="connsiteY0" fmla="*/ 2578608 h 2578608"/>
              <a:gd name="connsiteX1" fmla="*/ 87053 w 6131424"/>
              <a:gd name="connsiteY1" fmla="*/ 2505456 h 2578608"/>
              <a:gd name="connsiteX2" fmla="*/ 13901 w 6131424"/>
              <a:gd name="connsiteY2" fmla="*/ 2249424 h 2578608"/>
              <a:gd name="connsiteX3" fmla="*/ 4757 w 6131424"/>
              <a:gd name="connsiteY3" fmla="*/ 2057400 h 2578608"/>
              <a:gd name="connsiteX4" fmla="*/ 68765 w 6131424"/>
              <a:gd name="connsiteY4" fmla="*/ 1828800 h 2578608"/>
              <a:gd name="connsiteX5" fmla="*/ 196781 w 6131424"/>
              <a:gd name="connsiteY5" fmla="*/ 1655064 h 2578608"/>
              <a:gd name="connsiteX6" fmla="*/ 352229 w 6131424"/>
              <a:gd name="connsiteY6" fmla="*/ 1554480 h 2578608"/>
              <a:gd name="connsiteX7" fmla="*/ 663125 w 6131424"/>
              <a:gd name="connsiteY7" fmla="*/ 1380744 h 2578608"/>
              <a:gd name="connsiteX8" fmla="*/ 928301 w 6131424"/>
              <a:gd name="connsiteY8" fmla="*/ 1280160 h 2578608"/>
              <a:gd name="connsiteX9" fmla="*/ 1577525 w 6131424"/>
              <a:gd name="connsiteY9" fmla="*/ 1124712 h 2578608"/>
              <a:gd name="connsiteX10" fmla="*/ 1943285 w 6131424"/>
              <a:gd name="connsiteY10" fmla="*/ 1097280 h 2578608"/>
              <a:gd name="connsiteX11" fmla="*/ 2409629 w 6131424"/>
              <a:gd name="connsiteY11" fmla="*/ 1078992 h 2578608"/>
              <a:gd name="connsiteX12" fmla="*/ 2985701 w 6131424"/>
              <a:gd name="connsiteY12" fmla="*/ 1088136 h 2578608"/>
              <a:gd name="connsiteX13" fmla="*/ 3177725 w 6131424"/>
              <a:gd name="connsiteY13" fmla="*/ 1124712 h 2578608"/>
              <a:gd name="connsiteX14" fmla="*/ 3698933 w 6131424"/>
              <a:gd name="connsiteY14" fmla="*/ 1234440 h 2578608"/>
              <a:gd name="connsiteX15" fmla="*/ 4000685 w 6131424"/>
              <a:gd name="connsiteY15" fmla="*/ 1335024 h 2578608"/>
              <a:gd name="connsiteX16" fmla="*/ 4311581 w 6131424"/>
              <a:gd name="connsiteY16" fmla="*/ 1444752 h 2578608"/>
              <a:gd name="connsiteX17" fmla="*/ 4595045 w 6131424"/>
              <a:gd name="connsiteY17" fmla="*/ 1481328 h 2578608"/>
              <a:gd name="connsiteX18" fmla="*/ 4951661 w 6131424"/>
              <a:gd name="connsiteY18" fmla="*/ 1527048 h 2578608"/>
              <a:gd name="connsiteX19" fmla="*/ 5418005 w 6131424"/>
              <a:gd name="connsiteY19" fmla="*/ 1746504 h 2578608"/>
              <a:gd name="connsiteX20" fmla="*/ 5683181 w 6131424"/>
              <a:gd name="connsiteY20" fmla="*/ 1865376 h 2578608"/>
              <a:gd name="connsiteX21" fmla="*/ 6039797 w 6131424"/>
              <a:gd name="connsiteY21" fmla="*/ 1865376 h 2578608"/>
              <a:gd name="connsiteX22" fmla="*/ 6131237 w 6131424"/>
              <a:gd name="connsiteY22" fmla="*/ 1554480 h 2578608"/>
              <a:gd name="connsiteX23" fmla="*/ 6048941 w 6131424"/>
              <a:gd name="connsiteY23" fmla="*/ 1216152 h 2578608"/>
              <a:gd name="connsiteX24" fmla="*/ 5664893 w 6131424"/>
              <a:gd name="connsiteY24" fmla="*/ 905256 h 2578608"/>
              <a:gd name="connsiteX25" fmla="*/ 5061389 w 6131424"/>
              <a:gd name="connsiteY25" fmla="*/ 630936 h 2578608"/>
              <a:gd name="connsiteX26" fmla="*/ 4659053 w 6131424"/>
              <a:gd name="connsiteY26" fmla="*/ 429768 h 2578608"/>
              <a:gd name="connsiteX27" fmla="*/ 4119557 w 6131424"/>
              <a:gd name="connsiteY27" fmla="*/ 228600 h 2578608"/>
              <a:gd name="connsiteX28" fmla="*/ 3799517 w 6131424"/>
              <a:gd name="connsiteY28" fmla="*/ 73152 h 2578608"/>
              <a:gd name="connsiteX29" fmla="*/ 3433757 w 6131424"/>
              <a:gd name="connsiteY29" fmla="*/ 0 h 257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31424" h="2578608">
                <a:moveTo>
                  <a:pt x="151061" y="2578608"/>
                </a:moveTo>
                <a:cubicBezTo>
                  <a:pt x="130487" y="2569464"/>
                  <a:pt x="109913" y="2560320"/>
                  <a:pt x="87053" y="2505456"/>
                </a:cubicBezTo>
                <a:cubicBezTo>
                  <a:pt x="64193" y="2450592"/>
                  <a:pt x="27617" y="2324100"/>
                  <a:pt x="13901" y="2249424"/>
                </a:cubicBezTo>
                <a:cubicBezTo>
                  <a:pt x="185" y="2174748"/>
                  <a:pt x="-4387" y="2127504"/>
                  <a:pt x="4757" y="2057400"/>
                </a:cubicBezTo>
                <a:cubicBezTo>
                  <a:pt x="13901" y="1987296"/>
                  <a:pt x="36761" y="1895856"/>
                  <a:pt x="68765" y="1828800"/>
                </a:cubicBezTo>
                <a:cubicBezTo>
                  <a:pt x="100769" y="1761744"/>
                  <a:pt x="149537" y="1700784"/>
                  <a:pt x="196781" y="1655064"/>
                </a:cubicBezTo>
                <a:cubicBezTo>
                  <a:pt x="244025" y="1609344"/>
                  <a:pt x="274505" y="1600200"/>
                  <a:pt x="352229" y="1554480"/>
                </a:cubicBezTo>
                <a:cubicBezTo>
                  <a:pt x="429953" y="1508760"/>
                  <a:pt x="567113" y="1426464"/>
                  <a:pt x="663125" y="1380744"/>
                </a:cubicBezTo>
                <a:cubicBezTo>
                  <a:pt x="759137" y="1335024"/>
                  <a:pt x="775901" y="1322832"/>
                  <a:pt x="928301" y="1280160"/>
                </a:cubicBezTo>
                <a:cubicBezTo>
                  <a:pt x="1080701" y="1237488"/>
                  <a:pt x="1408361" y="1155192"/>
                  <a:pt x="1577525" y="1124712"/>
                </a:cubicBezTo>
                <a:cubicBezTo>
                  <a:pt x="1746689" y="1094232"/>
                  <a:pt x="1804601" y="1104900"/>
                  <a:pt x="1943285" y="1097280"/>
                </a:cubicBezTo>
                <a:cubicBezTo>
                  <a:pt x="2081969" y="1089660"/>
                  <a:pt x="2409629" y="1078992"/>
                  <a:pt x="2409629" y="1078992"/>
                </a:cubicBezTo>
                <a:cubicBezTo>
                  <a:pt x="2583365" y="1077468"/>
                  <a:pt x="2857685" y="1080516"/>
                  <a:pt x="2985701" y="1088136"/>
                </a:cubicBezTo>
                <a:cubicBezTo>
                  <a:pt x="3113717" y="1095756"/>
                  <a:pt x="3177725" y="1124712"/>
                  <a:pt x="3177725" y="1124712"/>
                </a:cubicBezTo>
                <a:cubicBezTo>
                  <a:pt x="3296597" y="1149096"/>
                  <a:pt x="3561773" y="1199388"/>
                  <a:pt x="3698933" y="1234440"/>
                </a:cubicBezTo>
                <a:cubicBezTo>
                  <a:pt x="3836093" y="1269492"/>
                  <a:pt x="4000685" y="1335024"/>
                  <a:pt x="4000685" y="1335024"/>
                </a:cubicBezTo>
                <a:cubicBezTo>
                  <a:pt x="4102793" y="1370076"/>
                  <a:pt x="4212521" y="1420368"/>
                  <a:pt x="4311581" y="1444752"/>
                </a:cubicBezTo>
                <a:cubicBezTo>
                  <a:pt x="4410641" y="1469136"/>
                  <a:pt x="4595045" y="1481328"/>
                  <a:pt x="4595045" y="1481328"/>
                </a:cubicBezTo>
                <a:cubicBezTo>
                  <a:pt x="4701725" y="1495044"/>
                  <a:pt x="4814501" y="1482852"/>
                  <a:pt x="4951661" y="1527048"/>
                </a:cubicBezTo>
                <a:cubicBezTo>
                  <a:pt x="5088821" y="1571244"/>
                  <a:pt x="5296085" y="1690116"/>
                  <a:pt x="5418005" y="1746504"/>
                </a:cubicBezTo>
                <a:cubicBezTo>
                  <a:pt x="5539925" y="1802892"/>
                  <a:pt x="5579549" y="1845564"/>
                  <a:pt x="5683181" y="1865376"/>
                </a:cubicBezTo>
                <a:cubicBezTo>
                  <a:pt x="5786813" y="1885188"/>
                  <a:pt x="5965121" y="1917192"/>
                  <a:pt x="6039797" y="1865376"/>
                </a:cubicBezTo>
                <a:cubicBezTo>
                  <a:pt x="6114473" y="1813560"/>
                  <a:pt x="6129713" y="1662684"/>
                  <a:pt x="6131237" y="1554480"/>
                </a:cubicBezTo>
                <a:cubicBezTo>
                  <a:pt x="6132761" y="1446276"/>
                  <a:pt x="6126665" y="1324356"/>
                  <a:pt x="6048941" y="1216152"/>
                </a:cubicBezTo>
                <a:cubicBezTo>
                  <a:pt x="5971217" y="1107948"/>
                  <a:pt x="5829485" y="1002792"/>
                  <a:pt x="5664893" y="905256"/>
                </a:cubicBezTo>
                <a:cubicBezTo>
                  <a:pt x="5500301" y="807720"/>
                  <a:pt x="5229029" y="710184"/>
                  <a:pt x="5061389" y="630936"/>
                </a:cubicBezTo>
                <a:cubicBezTo>
                  <a:pt x="4893749" y="551688"/>
                  <a:pt x="4816025" y="496824"/>
                  <a:pt x="4659053" y="429768"/>
                </a:cubicBezTo>
                <a:cubicBezTo>
                  <a:pt x="4502081" y="362712"/>
                  <a:pt x="4262813" y="288036"/>
                  <a:pt x="4119557" y="228600"/>
                </a:cubicBezTo>
                <a:cubicBezTo>
                  <a:pt x="3976301" y="169164"/>
                  <a:pt x="3913817" y="111252"/>
                  <a:pt x="3799517" y="73152"/>
                </a:cubicBezTo>
                <a:cubicBezTo>
                  <a:pt x="3685217" y="35052"/>
                  <a:pt x="3559487" y="17526"/>
                  <a:pt x="3433757" y="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S3freq.em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526" r="19347" b="5900"/>
          <a:stretch/>
        </p:blipFill>
        <p:spPr>
          <a:xfrm>
            <a:off x="12700" y="855142"/>
            <a:ext cx="4572000" cy="34287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" y="855142"/>
            <a:ext cx="138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Wind Speed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841500" y="1892960"/>
            <a:ext cx="196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&gt;30 m/s, but likely rain contamination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851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31520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0" y="110072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Hurricane Earl (GRIP 2010)</a:t>
            </a:r>
          </a:p>
          <a:p>
            <a:pPr algn="ctr"/>
            <a:r>
              <a:rPr lang="en-US" sz="3200" dirty="0" smtClean="0"/>
              <a:t>HIRAD </a:t>
            </a:r>
            <a:r>
              <a:rPr lang="en-US" sz="3200" dirty="0" smtClean="0"/>
              <a:t>&amp; SFMR Simultaneous WS Comparisons -Leg-</a:t>
            </a:r>
            <a:r>
              <a:rPr lang="en-US" sz="3200" dirty="0" smtClean="0"/>
              <a:t>4</a:t>
            </a:r>
            <a:endParaRPr lang="en-US" sz="3200" dirty="0" smtClean="0"/>
          </a:p>
        </p:txBody>
      </p:sp>
      <p:grpSp>
        <p:nvGrpSpPr>
          <p:cNvPr id="19" name="Group 18"/>
          <p:cNvGrpSpPr/>
          <p:nvPr/>
        </p:nvGrpSpPr>
        <p:grpSpPr>
          <a:xfrm>
            <a:off x="990600" y="1143000"/>
            <a:ext cx="4364510" cy="4343400"/>
            <a:chOff x="990600" y="1143000"/>
            <a:chExt cx="4364510" cy="4343400"/>
          </a:xfrm>
        </p:grpSpPr>
        <p:sp>
          <p:nvSpPr>
            <p:cNvPr id="2" name="Oval 1"/>
            <p:cNvSpPr/>
            <p:nvPr/>
          </p:nvSpPr>
          <p:spPr>
            <a:xfrm>
              <a:off x="4343400" y="1524000"/>
              <a:ext cx="304800" cy="1981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90600" y="1219200"/>
              <a:ext cx="14505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HIRAD swath</a:t>
              </a:r>
              <a:endParaRPr lang="en-US" dirty="0"/>
            </a:p>
          </p:txBody>
        </p:sp>
        <p:cxnSp>
          <p:nvCxnSpPr>
            <p:cNvPr id="7" name="Straight Arrow Connector 6"/>
            <p:cNvCxnSpPr>
              <a:stCxn id="3" idx="2"/>
            </p:cNvCxnSpPr>
            <p:nvPr/>
          </p:nvCxnSpPr>
          <p:spPr>
            <a:xfrm>
              <a:off x="1715863" y="1588532"/>
              <a:ext cx="341537" cy="3164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851338" y="1143000"/>
              <a:ext cx="1330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SFMR swath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19600" y="4648200"/>
              <a:ext cx="935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HIRAD WS</a:t>
              </a:r>
              <a:endParaRPr lang="en-US" sz="14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4191000" y="4495800"/>
              <a:ext cx="152400" cy="228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645890" y="4495800"/>
              <a:ext cx="8825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SFMR WS</a:t>
              </a:r>
              <a:endParaRPr lang="en-US" sz="14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295400" y="5486400"/>
              <a:ext cx="12192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2819400" y="4343400"/>
              <a:ext cx="1524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 descr="plane_2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4282714" y="3127451"/>
            <a:ext cx="438435" cy="469463"/>
          </a:xfrm>
          <a:prstGeom prst="rect">
            <a:avLst/>
          </a:prstGeom>
        </p:spPr>
      </p:pic>
      <p:pic>
        <p:nvPicPr>
          <p:cNvPr id="21" name="Picture 20" descr="plane_2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2273737"/>
            <a:ext cx="438435" cy="46946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 rot="16200000">
            <a:off x="7451387" y="2226013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HIRAD WS, m/s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371600" y="3810000"/>
            <a:ext cx="1143000" cy="144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X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43400" y="5621867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HIRAD swath west-to-east, compared with south-to-north SFMR trace (34 minute time difference)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9466" y="5535939"/>
            <a:ext cx="4258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are single-channel (5 GHz) HIRAD retrievals, so </a:t>
            </a:r>
            <a:r>
              <a:rPr lang="en-US" dirty="0" err="1" smtClean="0"/>
              <a:t>eyewall</a:t>
            </a:r>
            <a:r>
              <a:rPr lang="en-US" dirty="0" smtClean="0"/>
              <a:t> rain column contaminates retrieval inside eye near swath 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135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96200" cy="49069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0" y="304800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HIRAD Rain Rate Retrievals compared to SFMR -Leg-4</a:t>
            </a:r>
          </a:p>
          <a:p>
            <a:pPr algn="ctr"/>
            <a:endParaRPr lang="en-US" sz="3200" dirty="0"/>
          </a:p>
        </p:txBody>
      </p:sp>
      <p:sp>
        <p:nvSpPr>
          <p:cNvPr id="8" name="Oval 7"/>
          <p:cNvSpPr/>
          <p:nvPr/>
        </p:nvSpPr>
        <p:spPr>
          <a:xfrm>
            <a:off x="4343400" y="1524000"/>
            <a:ext cx="304800" cy="1981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0600" y="1219200"/>
            <a:ext cx="1398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HIRAD swath</a:t>
            </a:r>
            <a:endParaRPr lang="en-US" dirty="0"/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>
            <a:off x="1689770" y="1588532"/>
            <a:ext cx="367630" cy="3164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51338" y="1143000"/>
            <a:ext cx="1330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SFMR swath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91000" y="4191000"/>
            <a:ext cx="889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HIRAD RR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800600" y="4495800"/>
            <a:ext cx="1524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50014" y="4953000"/>
            <a:ext cx="836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SFMR RR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295400" y="5486400"/>
            <a:ext cx="1219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200400" y="4724400"/>
            <a:ext cx="1524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6200000">
            <a:off x="7331920" y="2314388"/>
            <a:ext cx="185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HIRAD RR, mm/</a:t>
            </a:r>
            <a:r>
              <a:rPr lang="en-US" dirty="0" err="1" smtClean="0"/>
              <a:t>hr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95400" y="4103562"/>
            <a:ext cx="1143000" cy="1295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X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19" name="Picture 18" descr="plane_2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2273737"/>
            <a:ext cx="438435" cy="46946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343400" y="5621867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HIRAD swath west-to-east, compared with south-to-north SFMR trace (34 minute time difference)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89466" y="5535939"/>
            <a:ext cx="4258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are single-channel (5 GHz) HIRAD retrievals, so </a:t>
            </a:r>
            <a:r>
              <a:rPr lang="en-US" dirty="0" err="1" smtClean="0"/>
              <a:t>eyewall</a:t>
            </a:r>
            <a:r>
              <a:rPr lang="en-US" dirty="0" smtClean="0"/>
              <a:t> rain column contaminates retrieval inside eye near swath 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365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HIRad</a:t>
            </a:r>
            <a:r>
              <a:rPr lang="en-US" sz="3600" dirty="0" smtClean="0"/>
              <a:t> Wind Speed Retrievals for Earl: 4 Legs</a:t>
            </a:r>
          </a:p>
        </p:txBody>
      </p:sp>
      <p:pic>
        <p:nvPicPr>
          <p:cNvPr id="22531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5475" r="8333" b="15475"/>
          <a:stretch>
            <a:fillRect/>
          </a:stretch>
        </p:blipFill>
        <p:spPr bwMode="auto">
          <a:xfrm>
            <a:off x="0" y="1828800"/>
            <a:ext cx="9144000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1295400" y="4876800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b="1" dirty="0"/>
              <a:t>Leg 3</a:t>
            </a: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2590800" y="4797425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b="1"/>
              <a:t>Leg 1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933700" y="4343400"/>
            <a:ext cx="0" cy="4794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600200" y="4063999"/>
            <a:ext cx="1587" cy="66040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6" name="TextBox 7"/>
          <p:cNvSpPr txBox="1">
            <a:spLocks noChangeArrowheads="1"/>
          </p:cNvSpPr>
          <p:nvPr/>
        </p:nvSpPr>
        <p:spPr bwMode="auto">
          <a:xfrm>
            <a:off x="5486400" y="2895600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b="1" dirty="0"/>
              <a:t>Leg 4</a:t>
            </a:r>
          </a:p>
        </p:txBody>
      </p:sp>
      <p:sp>
        <p:nvSpPr>
          <p:cNvPr id="22537" name="TextBox 8"/>
          <p:cNvSpPr txBox="1">
            <a:spLocks noChangeArrowheads="1"/>
          </p:cNvSpPr>
          <p:nvPr/>
        </p:nvSpPr>
        <p:spPr bwMode="auto">
          <a:xfrm>
            <a:off x="7772400" y="4572000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b="1" dirty="0"/>
              <a:t>Leg 6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696200" y="4495800"/>
            <a:ext cx="723900" cy="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486400" y="2895600"/>
            <a:ext cx="989013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0" name="TextBox 11"/>
          <p:cNvSpPr txBox="1">
            <a:spLocks noChangeArrowheads="1"/>
          </p:cNvSpPr>
          <p:nvPr/>
        </p:nvSpPr>
        <p:spPr bwMode="auto">
          <a:xfrm>
            <a:off x="3657600" y="5410200"/>
            <a:ext cx="60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/>
              <a:t>m/s</a:t>
            </a:r>
          </a:p>
        </p:txBody>
      </p:sp>
      <p:sp>
        <p:nvSpPr>
          <p:cNvPr id="22541" name="TextBox 12"/>
          <p:cNvSpPr txBox="1">
            <a:spLocks noChangeArrowheads="1"/>
          </p:cNvSpPr>
          <p:nvPr/>
        </p:nvSpPr>
        <p:spPr bwMode="auto">
          <a:xfrm>
            <a:off x="8458200" y="5410200"/>
            <a:ext cx="60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/>
              <a:t>m/s</a:t>
            </a:r>
          </a:p>
        </p:txBody>
      </p:sp>
    </p:spTree>
    <p:extLst>
      <p:ext uri="{BB962C8B-B14F-4D97-AF65-F5344CB8AC3E}">
        <p14:creationId xmlns:p14="http://schemas.microsoft.com/office/powerpoint/2010/main" val="2611823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HIRad</a:t>
            </a:r>
            <a:r>
              <a:rPr lang="en-US" sz="3600" dirty="0"/>
              <a:t> Rain Rate Retrieval for Earl: 4 Legs</a:t>
            </a:r>
          </a:p>
        </p:txBody>
      </p:sp>
      <p:pic>
        <p:nvPicPr>
          <p:cNvPr id="2355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5475" r="8333" b="15475"/>
          <a:stretch>
            <a:fillRect/>
          </a:stretch>
        </p:blipFill>
        <p:spPr bwMode="auto">
          <a:xfrm>
            <a:off x="0" y="1828800"/>
            <a:ext cx="8991600" cy="3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1219200" y="4800600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FFFF00"/>
                </a:solidFill>
              </a:rPr>
              <a:t>Leg 3</a:t>
            </a: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2514600" y="4876800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FFFF00"/>
                </a:solidFill>
              </a:rPr>
              <a:t>Leg 1</a:t>
            </a:r>
          </a:p>
        </p:txBody>
      </p:sp>
      <p:sp>
        <p:nvSpPr>
          <p:cNvPr id="23560" name="TextBox 7"/>
          <p:cNvSpPr txBox="1">
            <a:spLocks noChangeArrowheads="1"/>
          </p:cNvSpPr>
          <p:nvPr/>
        </p:nvSpPr>
        <p:spPr bwMode="auto">
          <a:xfrm>
            <a:off x="5562600" y="2895600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FFFF00"/>
                </a:solidFill>
              </a:rPr>
              <a:t>Leg 4</a:t>
            </a:r>
          </a:p>
        </p:txBody>
      </p:sp>
      <p:sp>
        <p:nvSpPr>
          <p:cNvPr id="23561" name="TextBox 8"/>
          <p:cNvSpPr txBox="1">
            <a:spLocks noChangeArrowheads="1"/>
          </p:cNvSpPr>
          <p:nvPr/>
        </p:nvSpPr>
        <p:spPr bwMode="auto">
          <a:xfrm>
            <a:off x="5867400" y="4572000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FFFF00"/>
                </a:solidFill>
              </a:rPr>
              <a:t>Leg 6</a:t>
            </a:r>
          </a:p>
        </p:txBody>
      </p:sp>
      <p:sp>
        <p:nvSpPr>
          <p:cNvPr id="23564" name="TextBox 11"/>
          <p:cNvSpPr txBox="1">
            <a:spLocks noChangeArrowheads="1"/>
          </p:cNvSpPr>
          <p:nvPr/>
        </p:nvSpPr>
        <p:spPr bwMode="auto">
          <a:xfrm rot="16200000">
            <a:off x="3179177" y="3587234"/>
            <a:ext cx="2209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b="1" dirty="0" smtClean="0"/>
              <a:t>Rain rate, mm</a:t>
            </a:r>
            <a:r>
              <a:rPr lang="en-US" b="1" dirty="0"/>
              <a:t>/</a:t>
            </a:r>
            <a:r>
              <a:rPr lang="en-US" b="1" dirty="0" err="1"/>
              <a:t>hr</a:t>
            </a:r>
            <a:endParaRPr lang="en-US" b="1" dirty="0"/>
          </a:p>
        </p:txBody>
      </p:sp>
      <p:sp>
        <p:nvSpPr>
          <p:cNvPr id="23565" name="TextBox 13"/>
          <p:cNvSpPr txBox="1">
            <a:spLocks noChangeArrowheads="1"/>
          </p:cNvSpPr>
          <p:nvPr/>
        </p:nvSpPr>
        <p:spPr bwMode="auto">
          <a:xfrm>
            <a:off x="8382000" y="5410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/>
              <a:t>mm/hr</a:t>
            </a:r>
          </a:p>
        </p:txBody>
      </p:sp>
    </p:spTree>
    <p:extLst>
      <p:ext uri="{BB962C8B-B14F-4D97-AF65-F5344CB8AC3E}">
        <p14:creationId xmlns:p14="http://schemas.microsoft.com/office/powerpoint/2010/main" val="3668395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8707" y="151642"/>
            <a:ext cx="30228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Hurricane Karl (2010 GRIP)</a:t>
            </a:r>
          </a:p>
          <a:p>
            <a:pPr algn="ctr"/>
            <a:r>
              <a:rPr lang="en-US" b="1" dirty="0" smtClean="0"/>
              <a:t>P3 </a:t>
            </a:r>
            <a:r>
              <a:rPr lang="en-US" b="1" dirty="0" smtClean="0"/>
              <a:t>radar reflectivity (left)</a:t>
            </a:r>
          </a:p>
          <a:p>
            <a:pPr algn="ctr"/>
            <a:r>
              <a:rPr lang="en-US" b="1" dirty="0" smtClean="0"/>
              <a:t>HIRAD excess Tb 5 GHz (right)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13238" y="1136633"/>
            <a:ext cx="4658046" cy="4438004"/>
            <a:chOff x="1628274" y="1387642"/>
            <a:chExt cx="6071937" cy="5277854"/>
          </a:xfrm>
        </p:grpSpPr>
        <p:pic>
          <p:nvPicPr>
            <p:cNvPr id="4" name="Picture 3" descr="246_65_max.jpg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5697" t="1495" r="13363" b="8387"/>
            <a:stretch/>
          </p:blipFill>
          <p:spPr>
            <a:xfrm>
              <a:off x="1628274" y="1387642"/>
              <a:ext cx="6071937" cy="5277854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flipH="1">
              <a:off x="5360147" y="1870136"/>
              <a:ext cx="150004" cy="2500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010110" y="5620410"/>
              <a:ext cx="630017" cy="10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2340064" y="2120155"/>
              <a:ext cx="770021" cy="12800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710156" y="3900284"/>
              <a:ext cx="29000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8809" t="4898" r="6976" b="7932"/>
          <a:stretch/>
        </p:blipFill>
        <p:spPr>
          <a:xfrm>
            <a:off x="59356" y="1321073"/>
            <a:ext cx="4754880" cy="42535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56980" y="5678911"/>
            <a:ext cx="3344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WB-57 HIRAD center </a:t>
            </a:r>
            <a:r>
              <a:rPr lang="en-US" sz="1600" dirty="0"/>
              <a:t>crossings at </a:t>
            </a:r>
            <a:endParaRPr lang="en-US" sz="1600" dirty="0" smtClean="0"/>
          </a:p>
          <a:p>
            <a:pPr algn="ctr"/>
            <a:r>
              <a:rPr lang="en-US" sz="1600" dirty="0" smtClean="0"/>
              <a:t>19:16:49</a:t>
            </a:r>
            <a:r>
              <a:rPr lang="en-US" sz="1600" dirty="0"/>
              <a:t>, 19:52:37, </a:t>
            </a:r>
            <a:r>
              <a:rPr lang="en-US" sz="1600" dirty="0" smtClean="0"/>
              <a:t>20:33:44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848531" y="5648132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P3 radar center crossings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0284" y="4635811"/>
            <a:ext cx="771236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Good feature agreement between WP-3D LF </a:t>
            </a:r>
            <a:r>
              <a:rPr lang="en-US" b="1" dirty="0" smtClean="0"/>
              <a:t>radar composite (left) </a:t>
            </a:r>
            <a:r>
              <a:rPr lang="en-US" dirty="0" smtClean="0"/>
              <a:t>and </a:t>
            </a:r>
          </a:p>
          <a:p>
            <a:r>
              <a:rPr lang="en-US" dirty="0" smtClean="0"/>
              <a:t>HIRAD</a:t>
            </a:r>
            <a:r>
              <a:rPr lang="en-US" dirty="0"/>
              <a:t> </a:t>
            </a:r>
            <a:r>
              <a:rPr lang="en-US" b="1" dirty="0" smtClean="0"/>
              <a:t>excess brightness temperature (T</a:t>
            </a:r>
            <a:r>
              <a:rPr lang="en-US" b="1" baseline="-25000" dirty="0" smtClean="0"/>
              <a:t>B</a:t>
            </a:r>
            <a:r>
              <a:rPr lang="en-US" b="1" dirty="0" smtClean="0"/>
              <a:t>) composite (right)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2009" y="1542349"/>
            <a:ext cx="81304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B-57F</a:t>
            </a:r>
          </a:p>
          <a:p>
            <a:r>
              <a:rPr lang="en-US" dirty="0" smtClean="0"/>
              <a:t>track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283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HIRAD data status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7333" y="1417638"/>
            <a:ext cx="73829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HS3 2012 (Pacific Flight) HIRAD brightness temperatures are stable (except 4 GHz) during the legs over disturbed weather, have some drift during transits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Not a good case for HIRAD, between being an unsuitable target and having unexplained noise in 4 GHz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Can put brightness temperatures and low-confidence geophysical retrievals on servers, if desired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H. Earl (2010) from GRIP is the best case for HIRAD.  Retrievals have not been sent to public servers / archive, but they can be sent.  Current retrievals are empirical (from UCF); expect to transition to </a:t>
            </a:r>
            <a:r>
              <a:rPr lang="en-US" dirty="0" err="1" smtClean="0"/>
              <a:t>radiative</a:t>
            </a:r>
            <a:r>
              <a:rPr lang="en-US" dirty="0" smtClean="0"/>
              <a:t>-transfer based retrievals in June</a:t>
            </a:r>
          </a:p>
        </p:txBody>
      </p:sp>
    </p:spTree>
    <p:extLst>
      <p:ext uri="{BB962C8B-B14F-4D97-AF65-F5344CB8AC3E}">
        <p14:creationId xmlns:p14="http://schemas.microsoft.com/office/powerpoint/2010/main" val="1668763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5620"/>
            <a:ext cx="8229600" cy="1143000"/>
          </a:xfrm>
        </p:spPr>
        <p:txBody>
          <a:bodyPr/>
          <a:lstStyle/>
          <a:p>
            <a:r>
              <a:rPr lang="en-US" dirty="0" smtClean="0"/>
              <a:t>HIRAD instrument status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909648"/>
            <a:ext cx="7840133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Housekeeping board repaired and replaced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Thermal system modeling underway, to better control and characterize receiver temperatures during flight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Thermal chamber testing in late May – test effectiveness of new heater set-points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Test for interference sources after integrating on AV-1 in July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 obstacles to flight; these actions are all to improve data quality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For best calibration, we need a well-characterized clear, calm ocean scene at some point in a flight.  “Clear, calm ocean” is the more important factor there – a buoy is helpful but not necessary.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 sequence of 360° turns (CW and CCW) at constant bank angle (~10-20°) over clear, calm ocean &gt; 500 km from land would help calibration.  Maneuvering every flight would be ideal, but two flights sufficient.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77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888" y="168043"/>
            <a:ext cx="6424612" cy="930276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Hurricane Imaging Radiometer (HIRAD)</a:t>
            </a:r>
            <a:endParaRPr lang="en-US" sz="32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642" y="1447800"/>
            <a:ext cx="435335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3782" y="1481223"/>
            <a:ext cx="4077199" cy="515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2575" indent="-282575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36588" indent="-239713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 sz="1800" b="0" dirty="0" smtClean="0"/>
              <a:t>A passive </a:t>
            </a:r>
            <a:r>
              <a:rPr lang="en-US" sz="1800" b="0" dirty="0"/>
              <a:t>microwave radiometer (C-band, 4 frequencies</a:t>
            </a:r>
            <a:r>
              <a:rPr lang="en-US" sz="1800" b="0" dirty="0" smtClean="0"/>
              <a:t>), similar to SFMR: Measures emissivity and retrieves hurricane surface </a:t>
            </a:r>
            <a:r>
              <a:rPr lang="en-US" sz="1800" b="0" dirty="0"/>
              <a:t>wind </a:t>
            </a:r>
            <a:r>
              <a:rPr lang="en-US" sz="1800" b="0" dirty="0" smtClean="0"/>
              <a:t>speeds and </a:t>
            </a:r>
            <a:r>
              <a:rPr lang="en-US" sz="1800" b="0" dirty="0"/>
              <a:t>rain </a:t>
            </a:r>
            <a:r>
              <a:rPr lang="en-US" sz="1800" b="0" dirty="0" smtClean="0"/>
              <a:t>rates over a wide-swath</a:t>
            </a:r>
            <a:r>
              <a:rPr lang="en-US" sz="1800" b="0" dirty="0"/>
              <a:t>:</a:t>
            </a:r>
            <a:r>
              <a:rPr lang="en-US" sz="1800" b="0" dirty="0" smtClean="0"/>
              <a:t> </a:t>
            </a:r>
          </a:p>
          <a:p>
            <a:pPr lvl="1" algn="l" eaLnBrk="1" hangingPunct="1">
              <a:lnSpc>
                <a:spcPct val="80000"/>
              </a:lnSpc>
              <a:spcBef>
                <a:spcPct val="30000"/>
              </a:spcBef>
              <a:buFont typeface="Times" charset="0"/>
              <a:buChar char="–"/>
            </a:pPr>
            <a:r>
              <a:rPr lang="en-US" sz="1600" b="0" dirty="0" smtClean="0"/>
              <a:t>Swath Width ~ 60-80 km</a:t>
            </a:r>
          </a:p>
          <a:p>
            <a:pPr lvl="1" algn="l" eaLnBrk="1" hangingPunct="1">
              <a:lnSpc>
                <a:spcPct val="80000"/>
              </a:lnSpc>
              <a:spcBef>
                <a:spcPct val="30000"/>
              </a:spcBef>
              <a:buFont typeface="Times" charset="0"/>
              <a:buChar char="–"/>
            </a:pPr>
            <a:r>
              <a:rPr lang="en-US" sz="1600" b="0" dirty="0" smtClean="0"/>
              <a:t>Resolution ~ 1- 5 km</a:t>
            </a:r>
          </a:p>
          <a:p>
            <a:pPr lvl="1" algn="l" eaLnBrk="1" hangingPunct="1">
              <a:lnSpc>
                <a:spcPct val="80000"/>
              </a:lnSpc>
              <a:spcBef>
                <a:spcPct val="30000"/>
              </a:spcBef>
              <a:buFont typeface="Times" charset="0"/>
              <a:buChar char="–"/>
            </a:pPr>
            <a:r>
              <a:rPr lang="en-US" sz="1600" b="0" dirty="0" smtClean="0"/>
              <a:t>Wind </a:t>
            </a:r>
            <a:r>
              <a:rPr lang="en-US" sz="1600" b="0" dirty="0"/>
              <a:t>speed ~10 – 85 m/s</a:t>
            </a:r>
          </a:p>
          <a:p>
            <a:pPr lvl="1" algn="l" eaLnBrk="1" hangingPunct="1">
              <a:lnSpc>
                <a:spcPct val="80000"/>
              </a:lnSpc>
              <a:spcBef>
                <a:spcPct val="30000"/>
              </a:spcBef>
              <a:spcAft>
                <a:spcPts val="600"/>
              </a:spcAft>
              <a:buFont typeface="Times" charset="0"/>
              <a:buChar char="–"/>
            </a:pPr>
            <a:r>
              <a:rPr lang="en-US" sz="1600" b="0" dirty="0"/>
              <a:t>Rain rate ~ 5 – 100 mm/</a:t>
            </a:r>
            <a:r>
              <a:rPr lang="en-US" sz="1600" b="0" dirty="0" err="1"/>
              <a:t>hr</a:t>
            </a:r>
            <a:endParaRPr lang="en-US" sz="1600" b="0" dirty="0"/>
          </a:p>
          <a:p>
            <a:pPr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 sz="1800" b="0" dirty="0" smtClean="0"/>
              <a:t>Synthetic Thinned Array Radiometer  (</a:t>
            </a:r>
            <a:r>
              <a:rPr lang="en-US" sz="1800" b="0" i="1" dirty="0" smtClean="0"/>
              <a:t>not mechanically scanning</a:t>
            </a:r>
            <a:r>
              <a:rPr lang="en-US" sz="1800" b="0" dirty="0" smtClean="0"/>
              <a:t>) sees a wide swath below the aircraft</a:t>
            </a:r>
          </a:p>
          <a:p>
            <a:pPr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 sz="1800" b="0" dirty="0" smtClean="0"/>
              <a:t>Flight History:</a:t>
            </a:r>
          </a:p>
          <a:p>
            <a:pPr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 sz="1800" b="0" dirty="0" smtClean="0"/>
              <a:t>Hurricane Earl (2010 GRIP, WB-57)</a:t>
            </a:r>
          </a:p>
          <a:p>
            <a:pPr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 sz="1800" b="0" dirty="0" smtClean="0"/>
              <a:t>Hurricane </a:t>
            </a:r>
            <a:r>
              <a:rPr lang="en-US" sz="1800" b="0" dirty="0"/>
              <a:t>Karl (2010 GRIP, WB-57)</a:t>
            </a:r>
          </a:p>
          <a:p>
            <a:pPr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 sz="1800" b="0" dirty="0" smtClean="0"/>
              <a:t>HS3 2012 Pacific Flight (AV-1)</a:t>
            </a:r>
            <a:endParaRPr lang="en-US" sz="1800" b="0" dirty="0" smtClean="0"/>
          </a:p>
        </p:txBody>
      </p:sp>
    </p:spTree>
    <p:extLst>
      <p:ext uri="{BB962C8B-B14F-4D97-AF65-F5344CB8AC3E}">
        <p14:creationId xmlns:p14="http://schemas.microsoft.com/office/powerpoint/2010/main" val="1108210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85888" y="111208"/>
            <a:ext cx="6424612" cy="930276"/>
          </a:xfrm>
        </p:spPr>
        <p:txBody>
          <a:bodyPr>
            <a:normAutofit/>
          </a:bodyPr>
          <a:lstStyle/>
          <a:p>
            <a:r>
              <a:rPr lang="en-US" dirty="0" smtClean="0"/>
              <a:t>Principles of </a:t>
            </a:r>
            <a:r>
              <a:rPr lang="en-US" dirty="0" smtClean="0"/>
              <a:t>Operation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99674"/>
            <a:ext cx="8224838" cy="5225715"/>
          </a:xfrm>
        </p:spPr>
        <p:txBody>
          <a:bodyPr>
            <a:normAutofit fontScale="70000" lnSpcReduction="20000"/>
          </a:bodyPr>
          <a:lstStyle/>
          <a:p>
            <a:pPr>
              <a:buSzPct val="200000"/>
            </a:pPr>
            <a:r>
              <a:rPr lang="en-US" dirty="0" smtClean="0"/>
              <a:t>HIRAD measures ‘emissivity’ over a range of incidence angles, emitted from ocean surface foam coverage (a function of wind speed) and intervening rain. </a:t>
            </a:r>
          </a:p>
          <a:p>
            <a:pPr>
              <a:buSzPct val="200000"/>
            </a:pPr>
            <a:r>
              <a:rPr lang="en-US" dirty="0" smtClean="0"/>
              <a:t>At the C-band microwave frequencies used (4-7 GHz), wind-driven foam coverage is invariant with frequency, while at the same time rainfall emissivity is a strong function of frequency.</a:t>
            </a:r>
          </a:p>
          <a:p>
            <a:pPr>
              <a:buSzPct val="200000"/>
            </a:pPr>
            <a:r>
              <a:rPr lang="en-US" dirty="0" smtClean="0"/>
              <a:t>These physical characteristics allow two geophysical variables (wind speed and rain rate) to be derived from emissivity measurements at 4-6 discrete C-band frequencies, which is an ‘over-determined’, ‘least-squares’ problem solvable with conventional mathematical techniques.</a:t>
            </a:r>
          </a:p>
          <a:p>
            <a:pPr>
              <a:buSzPct val="200000"/>
            </a:pPr>
            <a:r>
              <a:rPr lang="en-US" dirty="0" smtClean="0"/>
              <a:t>Surface wind speed and </a:t>
            </a:r>
            <a:r>
              <a:rPr lang="en-US" dirty="0"/>
              <a:t>rain rate </a:t>
            </a:r>
            <a:r>
              <a:rPr lang="en-US" dirty="0" smtClean="0"/>
              <a:t>retrievals are derived from the correlation of HIRAD measured emissivity </a:t>
            </a:r>
            <a:r>
              <a:rPr lang="en-US" dirty="0"/>
              <a:t>at operating </a:t>
            </a:r>
            <a:r>
              <a:rPr lang="en-US" dirty="0" smtClean="0"/>
              <a:t>incidence </a:t>
            </a:r>
            <a:r>
              <a:rPr lang="en-US" dirty="0"/>
              <a:t>angles </a:t>
            </a:r>
            <a:r>
              <a:rPr lang="en-US" dirty="0" smtClean="0"/>
              <a:t>with modeled values.  At nadir, these relationships have been validated via SFMR with co-located GPS </a:t>
            </a:r>
            <a:r>
              <a:rPr lang="en-US" dirty="0" err="1" smtClean="0"/>
              <a:t>dropsonde</a:t>
            </a:r>
            <a:r>
              <a:rPr lang="en-US" dirty="0" smtClean="0"/>
              <a:t> surface wind observations.</a:t>
            </a:r>
          </a:p>
        </p:txBody>
      </p:sp>
    </p:spTree>
    <p:extLst>
      <p:ext uri="{BB962C8B-B14F-4D97-AF65-F5344CB8AC3E}">
        <p14:creationId xmlns:p14="http://schemas.microsoft.com/office/powerpoint/2010/main" val="1612869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 C-band Channels</a:t>
            </a:r>
            <a:br>
              <a:rPr lang="en-US" dirty="0" smtClean="0"/>
            </a:br>
            <a:r>
              <a:rPr lang="en-US" sz="2700" i="1" dirty="0" smtClean="0"/>
              <a:t>to constrain geophysical parameters wind speed, rain rate, SST (SST can have an assumed value)</a:t>
            </a:r>
            <a:endParaRPr lang="en-US" sz="27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891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4 GHz</a:t>
            </a:r>
          </a:p>
          <a:p>
            <a:r>
              <a:rPr lang="en-US" dirty="0" smtClean="0"/>
              <a:t>5 GHz</a:t>
            </a:r>
          </a:p>
          <a:p>
            <a:r>
              <a:rPr lang="en-US" dirty="0" smtClean="0"/>
              <a:t>6 GHz</a:t>
            </a:r>
          </a:p>
          <a:p>
            <a:r>
              <a:rPr lang="en-US" dirty="0" smtClean="0"/>
              <a:t>6.6 GHz</a:t>
            </a:r>
          </a:p>
          <a:p>
            <a:r>
              <a:rPr lang="en-US" dirty="0" smtClean="0"/>
              <a:t>4 GHz channel noisy on Global Hawk in 2012</a:t>
            </a:r>
          </a:p>
          <a:p>
            <a:r>
              <a:rPr lang="en-US" dirty="0" smtClean="0"/>
              <a:t>Could not reproduce noise in lab</a:t>
            </a:r>
          </a:p>
          <a:p>
            <a:r>
              <a:rPr lang="en-US" dirty="0" smtClean="0"/>
              <a:t>Will test for interference sources at integration in July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467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4" t="5189" r="8679" b="7931"/>
          <a:stretch/>
        </p:blipFill>
        <p:spPr>
          <a:xfrm>
            <a:off x="1654893" y="956816"/>
            <a:ext cx="7151832" cy="38574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DA9119-94A3-4DD0-9EE4-9B6403639A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56" y="1490943"/>
            <a:ext cx="15263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Good </a:t>
            </a:r>
            <a:r>
              <a:rPr lang="en-US" dirty="0" err="1" smtClean="0"/>
              <a:t>Subbands</a:t>
            </a:r>
            <a:r>
              <a:rPr lang="en-US" dirty="0" smtClean="0"/>
              <a:t> for 4 GHz!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They should look similar to one of the 5 GHz patterns, below: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84" y="1828888"/>
            <a:ext cx="4012151" cy="5111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854"/>
            <a:ext cx="8229600" cy="811626"/>
          </a:xfrm>
        </p:spPr>
        <p:txBody>
          <a:bodyPr/>
          <a:lstStyle/>
          <a:p>
            <a:r>
              <a:rPr lang="en-US" dirty="0" smtClean="0"/>
              <a:t>APC Slope Coefficients: 4 GHz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38375" y="4972346"/>
            <a:ext cx="278997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Sayak</a:t>
            </a:r>
            <a:r>
              <a:rPr lang="en-US" dirty="0" smtClean="0"/>
              <a:t> </a:t>
            </a:r>
            <a:r>
              <a:rPr lang="en-US" dirty="0" err="1" smtClean="0"/>
              <a:t>Biswas</a:t>
            </a:r>
            <a:r>
              <a:rPr lang="en-US" dirty="0" smtClean="0"/>
              <a:t> investigated so many ideas to try to find a source for the 4 GHz noise in 2012 Global Hawk flights, it started to frighten his family…</a:t>
            </a:r>
            <a:endParaRPr lang="en-US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7" t="4533" r="49333" b="73343"/>
          <a:stretch/>
        </p:blipFill>
        <p:spPr>
          <a:xfrm>
            <a:off x="0" y="4814228"/>
            <a:ext cx="2126778" cy="122395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889000" y="4445000"/>
            <a:ext cx="301625" cy="3692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477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43"/>
            <a:ext cx="8229600" cy="6127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HS3 2012 Pacific Flight</a:t>
            </a:r>
            <a:endParaRPr lang="en-US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3" t="5327" r="9017" b="6972"/>
          <a:stretch/>
        </p:blipFill>
        <p:spPr>
          <a:xfrm>
            <a:off x="-44181" y="888975"/>
            <a:ext cx="4572000" cy="2530517"/>
          </a:xfrm>
        </p:spPr>
      </p:pic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7" t="5491" r="8932" b="6808"/>
          <a:stretch/>
        </p:blipFill>
        <p:spPr>
          <a:xfrm>
            <a:off x="4550251" y="888975"/>
            <a:ext cx="4572000" cy="2530485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8" t="5163" r="9101" b="6973"/>
          <a:stretch/>
        </p:blipFill>
        <p:spPr>
          <a:xfrm>
            <a:off x="-44181" y="3824876"/>
            <a:ext cx="4572000" cy="25351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68853" y="1759445"/>
            <a:ext cx="11781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5 GHz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19636" y="1759445"/>
            <a:ext cx="11781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6</a:t>
            </a:r>
            <a:r>
              <a:rPr lang="en-US" sz="3200" b="1" dirty="0" smtClean="0"/>
              <a:t> GHz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83544" y="4681054"/>
            <a:ext cx="15153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6.6 GHz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59350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3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Observed TB Leg #1 - 4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DA9119-94A3-4DD0-9EE4-9B6403639A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5" t="8846" r="8942" b="11148"/>
          <a:stretch/>
        </p:blipFill>
        <p:spPr>
          <a:xfrm>
            <a:off x="25405" y="880527"/>
            <a:ext cx="9052560" cy="443343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30" t="17898" r="8333" b="22028"/>
          <a:stretch/>
        </p:blipFill>
        <p:spPr>
          <a:xfrm>
            <a:off x="5901265" y="1016000"/>
            <a:ext cx="414867" cy="2709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9495" y="1159372"/>
            <a:ext cx="11781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5 GHz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16707" y="1159372"/>
            <a:ext cx="11781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6</a:t>
            </a:r>
            <a:r>
              <a:rPr lang="en-US" sz="3200" b="1" dirty="0" smtClean="0"/>
              <a:t> GHz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622200" y="1158782"/>
            <a:ext cx="15636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6.6 GHz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66121" y="5538418"/>
            <a:ext cx="8120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Observed TB has incidence – angle dependence (related primarily to polarization)</a:t>
            </a:r>
          </a:p>
          <a:p>
            <a:r>
              <a:rPr lang="en-US" dirty="0" smtClean="0"/>
              <a:t>Retrievals use excess TB, after subtracting a background value that accounts for this dependence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42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640837" y="1"/>
            <a:ext cx="8538006" cy="6969837"/>
            <a:chOff x="640837" y="1"/>
            <a:chExt cx="8538006" cy="6969837"/>
          </a:xfrm>
        </p:grpSpPr>
        <p:grpSp>
          <p:nvGrpSpPr>
            <p:cNvPr id="6" name="Group 5"/>
            <p:cNvGrpSpPr/>
            <p:nvPr/>
          </p:nvGrpSpPr>
          <p:grpSpPr>
            <a:xfrm>
              <a:off x="640837" y="1"/>
              <a:ext cx="8538006" cy="6969837"/>
              <a:chOff x="609600" y="1"/>
              <a:chExt cx="8538006" cy="6969837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609600" y="1"/>
                <a:ext cx="8538006" cy="6969837"/>
                <a:chOff x="609600" y="1"/>
                <a:chExt cx="8538006" cy="6969837"/>
              </a:xfrm>
            </p:grpSpPr>
            <p:pic>
              <p:nvPicPr>
                <p:cNvPr id="1026" name="Picture 2" descr="C:\Users\black\Pictures\HS3 AV-1 06Nov12Z OSCAT northeast WMBds1.png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62" b="8858"/>
                <a:stretch/>
              </p:blipFill>
              <p:spPr bwMode="auto">
                <a:xfrm>
                  <a:off x="4953000" y="1"/>
                  <a:ext cx="4191000" cy="34258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8" name="Picture 4" descr="C:\Users\black\Pictures\HS3 AV-1 06Nov12Z OSCAT southwest WMBas278.pn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51" r="-17"/>
                <a:stretch/>
              </p:blipFill>
              <p:spPr bwMode="auto">
                <a:xfrm>
                  <a:off x="609600" y="3407491"/>
                  <a:ext cx="4236720" cy="35440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" name="Picture 3" descr="C:\Users\black\Pictures\HS3 AV-1 06Nov12Z OSCAT southeast WMBas2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81" t="5332"/>
                <a:stretch/>
              </p:blipFill>
              <p:spPr bwMode="auto">
                <a:xfrm>
                  <a:off x="4953000" y="3425839"/>
                  <a:ext cx="4194606" cy="35439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9" name="Picture 5" descr="C:\Users\black\Pictures\HS3 AV-1 06Nov12Z OSCAT northwest WMBas277.pn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318"/>
                <a:stretch/>
              </p:blipFill>
              <p:spPr bwMode="auto">
                <a:xfrm>
                  <a:off x="609600" y="30310"/>
                  <a:ext cx="4255008" cy="338924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" name="Group 10"/>
              <p:cNvGrpSpPr/>
              <p:nvPr/>
            </p:nvGrpSpPr>
            <p:grpSpPr>
              <a:xfrm>
                <a:off x="6294487" y="304800"/>
                <a:ext cx="2849513" cy="3352800"/>
                <a:chOff x="6172200" y="304800"/>
                <a:chExt cx="2849513" cy="3352800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flipH="1">
                  <a:off x="6172200" y="2514600"/>
                  <a:ext cx="1981201" cy="1029415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H="1" flipV="1">
                  <a:off x="6172200" y="3544015"/>
                  <a:ext cx="1447800" cy="113585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H="1">
                  <a:off x="7604760" y="3372225"/>
                  <a:ext cx="1416953" cy="273183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6477000" y="1828800"/>
                  <a:ext cx="1676401" cy="68580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6447349" y="304800"/>
                  <a:ext cx="1096451" cy="152207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Oval 16"/>
              <p:cNvSpPr/>
              <p:nvPr/>
            </p:nvSpPr>
            <p:spPr>
              <a:xfrm rot="1134507">
                <a:off x="2998574" y="2408601"/>
                <a:ext cx="861873" cy="631812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Freeform 7"/>
            <p:cNvSpPr/>
            <p:nvPr/>
          </p:nvSpPr>
          <p:spPr>
            <a:xfrm>
              <a:off x="640837" y="2834640"/>
              <a:ext cx="3468844" cy="3495489"/>
            </a:xfrm>
            <a:custGeom>
              <a:avLst/>
              <a:gdLst>
                <a:gd name="connsiteX0" fmla="*/ 2129795 w 3468844"/>
                <a:gd name="connsiteY0" fmla="*/ 0 h 3495489"/>
                <a:gd name="connsiteX1" fmla="*/ 2413259 w 3468844"/>
                <a:gd name="connsiteY1" fmla="*/ 329184 h 3495489"/>
                <a:gd name="connsiteX2" fmla="*/ 2760731 w 3468844"/>
                <a:gd name="connsiteY2" fmla="*/ 539496 h 3495489"/>
                <a:gd name="connsiteX3" fmla="*/ 3108203 w 3468844"/>
                <a:gd name="connsiteY3" fmla="*/ 813816 h 3495489"/>
                <a:gd name="connsiteX4" fmla="*/ 3355091 w 3468844"/>
                <a:gd name="connsiteY4" fmla="*/ 1335024 h 3495489"/>
                <a:gd name="connsiteX5" fmla="*/ 3464819 w 3468844"/>
                <a:gd name="connsiteY5" fmla="*/ 2020824 h 3495489"/>
                <a:gd name="connsiteX6" fmla="*/ 3437387 w 3468844"/>
                <a:gd name="connsiteY6" fmla="*/ 2587752 h 3495489"/>
                <a:gd name="connsiteX7" fmla="*/ 3364235 w 3468844"/>
                <a:gd name="connsiteY7" fmla="*/ 3081528 h 3495489"/>
                <a:gd name="connsiteX8" fmla="*/ 2971043 w 3468844"/>
                <a:gd name="connsiteY8" fmla="*/ 3456432 h 3495489"/>
                <a:gd name="connsiteX9" fmla="*/ 2495555 w 3468844"/>
                <a:gd name="connsiteY9" fmla="*/ 3483864 h 3495489"/>
                <a:gd name="connsiteX10" fmla="*/ 1928627 w 3468844"/>
                <a:gd name="connsiteY10" fmla="*/ 3456432 h 3495489"/>
                <a:gd name="connsiteX11" fmla="*/ 1553723 w 3468844"/>
                <a:gd name="connsiteY11" fmla="*/ 3328416 h 3495489"/>
                <a:gd name="connsiteX12" fmla="*/ 1114811 w 3468844"/>
                <a:gd name="connsiteY12" fmla="*/ 3108960 h 3495489"/>
                <a:gd name="connsiteX13" fmla="*/ 703331 w 3468844"/>
                <a:gd name="connsiteY13" fmla="*/ 2880360 h 3495489"/>
                <a:gd name="connsiteX14" fmla="*/ 383291 w 3468844"/>
                <a:gd name="connsiteY14" fmla="*/ 2468880 h 3495489"/>
                <a:gd name="connsiteX15" fmla="*/ 145547 w 3468844"/>
                <a:gd name="connsiteY15" fmla="*/ 2212848 h 3495489"/>
                <a:gd name="connsiteX16" fmla="*/ 8387 w 3468844"/>
                <a:gd name="connsiteY16" fmla="*/ 1892808 h 3495489"/>
                <a:gd name="connsiteX17" fmla="*/ 26675 w 3468844"/>
                <a:gd name="connsiteY17" fmla="*/ 1874520 h 349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68844" h="3495489">
                  <a:moveTo>
                    <a:pt x="2129795" y="0"/>
                  </a:moveTo>
                  <a:cubicBezTo>
                    <a:pt x="2218949" y="119634"/>
                    <a:pt x="2308103" y="239268"/>
                    <a:pt x="2413259" y="329184"/>
                  </a:cubicBezTo>
                  <a:cubicBezTo>
                    <a:pt x="2518415" y="419100"/>
                    <a:pt x="2644907" y="458724"/>
                    <a:pt x="2760731" y="539496"/>
                  </a:cubicBezTo>
                  <a:cubicBezTo>
                    <a:pt x="2876555" y="620268"/>
                    <a:pt x="3009143" y="681228"/>
                    <a:pt x="3108203" y="813816"/>
                  </a:cubicBezTo>
                  <a:cubicBezTo>
                    <a:pt x="3207263" y="946404"/>
                    <a:pt x="3295655" y="1133856"/>
                    <a:pt x="3355091" y="1335024"/>
                  </a:cubicBezTo>
                  <a:cubicBezTo>
                    <a:pt x="3414527" y="1536192"/>
                    <a:pt x="3451103" y="1812036"/>
                    <a:pt x="3464819" y="2020824"/>
                  </a:cubicBezTo>
                  <a:cubicBezTo>
                    <a:pt x="3478535" y="2229612"/>
                    <a:pt x="3454151" y="2410968"/>
                    <a:pt x="3437387" y="2587752"/>
                  </a:cubicBezTo>
                  <a:cubicBezTo>
                    <a:pt x="3420623" y="2764536"/>
                    <a:pt x="3441959" y="2936748"/>
                    <a:pt x="3364235" y="3081528"/>
                  </a:cubicBezTo>
                  <a:cubicBezTo>
                    <a:pt x="3286511" y="3226308"/>
                    <a:pt x="3115823" y="3389376"/>
                    <a:pt x="2971043" y="3456432"/>
                  </a:cubicBezTo>
                  <a:cubicBezTo>
                    <a:pt x="2826263" y="3523488"/>
                    <a:pt x="2669291" y="3483864"/>
                    <a:pt x="2495555" y="3483864"/>
                  </a:cubicBezTo>
                  <a:cubicBezTo>
                    <a:pt x="2321819" y="3483864"/>
                    <a:pt x="2085599" y="3482340"/>
                    <a:pt x="1928627" y="3456432"/>
                  </a:cubicBezTo>
                  <a:cubicBezTo>
                    <a:pt x="1771655" y="3430524"/>
                    <a:pt x="1689359" y="3386328"/>
                    <a:pt x="1553723" y="3328416"/>
                  </a:cubicBezTo>
                  <a:cubicBezTo>
                    <a:pt x="1418087" y="3270504"/>
                    <a:pt x="1256543" y="3183636"/>
                    <a:pt x="1114811" y="3108960"/>
                  </a:cubicBezTo>
                  <a:cubicBezTo>
                    <a:pt x="973079" y="3034284"/>
                    <a:pt x="825251" y="2987040"/>
                    <a:pt x="703331" y="2880360"/>
                  </a:cubicBezTo>
                  <a:cubicBezTo>
                    <a:pt x="581411" y="2773680"/>
                    <a:pt x="476255" y="2580132"/>
                    <a:pt x="383291" y="2468880"/>
                  </a:cubicBezTo>
                  <a:cubicBezTo>
                    <a:pt x="290327" y="2357628"/>
                    <a:pt x="208031" y="2308860"/>
                    <a:pt x="145547" y="2212848"/>
                  </a:cubicBezTo>
                  <a:cubicBezTo>
                    <a:pt x="83063" y="2116836"/>
                    <a:pt x="28199" y="1949196"/>
                    <a:pt x="8387" y="1892808"/>
                  </a:cubicBezTo>
                  <a:cubicBezTo>
                    <a:pt x="-11425" y="1836420"/>
                    <a:pt x="7625" y="1855470"/>
                    <a:pt x="26675" y="187452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628715" y="246888"/>
              <a:ext cx="6131424" cy="2578608"/>
            </a:xfrm>
            <a:custGeom>
              <a:avLst/>
              <a:gdLst>
                <a:gd name="connsiteX0" fmla="*/ 151061 w 6131424"/>
                <a:gd name="connsiteY0" fmla="*/ 2578608 h 2578608"/>
                <a:gd name="connsiteX1" fmla="*/ 87053 w 6131424"/>
                <a:gd name="connsiteY1" fmla="*/ 2505456 h 2578608"/>
                <a:gd name="connsiteX2" fmla="*/ 13901 w 6131424"/>
                <a:gd name="connsiteY2" fmla="*/ 2249424 h 2578608"/>
                <a:gd name="connsiteX3" fmla="*/ 4757 w 6131424"/>
                <a:gd name="connsiteY3" fmla="*/ 2057400 h 2578608"/>
                <a:gd name="connsiteX4" fmla="*/ 68765 w 6131424"/>
                <a:gd name="connsiteY4" fmla="*/ 1828800 h 2578608"/>
                <a:gd name="connsiteX5" fmla="*/ 196781 w 6131424"/>
                <a:gd name="connsiteY5" fmla="*/ 1655064 h 2578608"/>
                <a:gd name="connsiteX6" fmla="*/ 352229 w 6131424"/>
                <a:gd name="connsiteY6" fmla="*/ 1554480 h 2578608"/>
                <a:gd name="connsiteX7" fmla="*/ 663125 w 6131424"/>
                <a:gd name="connsiteY7" fmla="*/ 1380744 h 2578608"/>
                <a:gd name="connsiteX8" fmla="*/ 928301 w 6131424"/>
                <a:gd name="connsiteY8" fmla="*/ 1280160 h 2578608"/>
                <a:gd name="connsiteX9" fmla="*/ 1577525 w 6131424"/>
                <a:gd name="connsiteY9" fmla="*/ 1124712 h 2578608"/>
                <a:gd name="connsiteX10" fmla="*/ 1943285 w 6131424"/>
                <a:gd name="connsiteY10" fmla="*/ 1097280 h 2578608"/>
                <a:gd name="connsiteX11" fmla="*/ 2409629 w 6131424"/>
                <a:gd name="connsiteY11" fmla="*/ 1078992 h 2578608"/>
                <a:gd name="connsiteX12" fmla="*/ 2985701 w 6131424"/>
                <a:gd name="connsiteY12" fmla="*/ 1088136 h 2578608"/>
                <a:gd name="connsiteX13" fmla="*/ 3177725 w 6131424"/>
                <a:gd name="connsiteY13" fmla="*/ 1124712 h 2578608"/>
                <a:gd name="connsiteX14" fmla="*/ 3698933 w 6131424"/>
                <a:gd name="connsiteY14" fmla="*/ 1234440 h 2578608"/>
                <a:gd name="connsiteX15" fmla="*/ 4000685 w 6131424"/>
                <a:gd name="connsiteY15" fmla="*/ 1335024 h 2578608"/>
                <a:gd name="connsiteX16" fmla="*/ 4311581 w 6131424"/>
                <a:gd name="connsiteY16" fmla="*/ 1444752 h 2578608"/>
                <a:gd name="connsiteX17" fmla="*/ 4595045 w 6131424"/>
                <a:gd name="connsiteY17" fmla="*/ 1481328 h 2578608"/>
                <a:gd name="connsiteX18" fmla="*/ 4951661 w 6131424"/>
                <a:gd name="connsiteY18" fmla="*/ 1527048 h 2578608"/>
                <a:gd name="connsiteX19" fmla="*/ 5418005 w 6131424"/>
                <a:gd name="connsiteY19" fmla="*/ 1746504 h 2578608"/>
                <a:gd name="connsiteX20" fmla="*/ 5683181 w 6131424"/>
                <a:gd name="connsiteY20" fmla="*/ 1865376 h 2578608"/>
                <a:gd name="connsiteX21" fmla="*/ 6039797 w 6131424"/>
                <a:gd name="connsiteY21" fmla="*/ 1865376 h 2578608"/>
                <a:gd name="connsiteX22" fmla="*/ 6131237 w 6131424"/>
                <a:gd name="connsiteY22" fmla="*/ 1554480 h 2578608"/>
                <a:gd name="connsiteX23" fmla="*/ 6048941 w 6131424"/>
                <a:gd name="connsiteY23" fmla="*/ 1216152 h 2578608"/>
                <a:gd name="connsiteX24" fmla="*/ 5664893 w 6131424"/>
                <a:gd name="connsiteY24" fmla="*/ 905256 h 2578608"/>
                <a:gd name="connsiteX25" fmla="*/ 5061389 w 6131424"/>
                <a:gd name="connsiteY25" fmla="*/ 630936 h 2578608"/>
                <a:gd name="connsiteX26" fmla="*/ 4659053 w 6131424"/>
                <a:gd name="connsiteY26" fmla="*/ 429768 h 2578608"/>
                <a:gd name="connsiteX27" fmla="*/ 4119557 w 6131424"/>
                <a:gd name="connsiteY27" fmla="*/ 228600 h 2578608"/>
                <a:gd name="connsiteX28" fmla="*/ 3799517 w 6131424"/>
                <a:gd name="connsiteY28" fmla="*/ 73152 h 2578608"/>
                <a:gd name="connsiteX29" fmla="*/ 3433757 w 6131424"/>
                <a:gd name="connsiteY29" fmla="*/ 0 h 2578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131424" h="2578608">
                  <a:moveTo>
                    <a:pt x="151061" y="2578608"/>
                  </a:moveTo>
                  <a:cubicBezTo>
                    <a:pt x="130487" y="2569464"/>
                    <a:pt x="109913" y="2560320"/>
                    <a:pt x="87053" y="2505456"/>
                  </a:cubicBezTo>
                  <a:cubicBezTo>
                    <a:pt x="64193" y="2450592"/>
                    <a:pt x="27617" y="2324100"/>
                    <a:pt x="13901" y="2249424"/>
                  </a:cubicBezTo>
                  <a:cubicBezTo>
                    <a:pt x="185" y="2174748"/>
                    <a:pt x="-4387" y="2127504"/>
                    <a:pt x="4757" y="2057400"/>
                  </a:cubicBezTo>
                  <a:cubicBezTo>
                    <a:pt x="13901" y="1987296"/>
                    <a:pt x="36761" y="1895856"/>
                    <a:pt x="68765" y="1828800"/>
                  </a:cubicBezTo>
                  <a:cubicBezTo>
                    <a:pt x="100769" y="1761744"/>
                    <a:pt x="149537" y="1700784"/>
                    <a:pt x="196781" y="1655064"/>
                  </a:cubicBezTo>
                  <a:cubicBezTo>
                    <a:pt x="244025" y="1609344"/>
                    <a:pt x="274505" y="1600200"/>
                    <a:pt x="352229" y="1554480"/>
                  </a:cubicBezTo>
                  <a:cubicBezTo>
                    <a:pt x="429953" y="1508760"/>
                    <a:pt x="567113" y="1426464"/>
                    <a:pt x="663125" y="1380744"/>
                  </a:cubicBezTo>
                  <a:cubicBezTo>
                    <a:pt x="759137" y="1335024"/>
                    <a:pt x="775901" y="1322832"/>
                    <a:pt x="928301" y="1280160"/>
                  </a:cubicBezTo>
                  <a:cubicBezTo>
                    <a:pt x="1080701" y="1237488"/>
                    <a:pt x="1408361" y="1155192"/>
                    <a:pt x="1577525" y="1124712"/>
                  </a:cubicBezTo>
                  <a:cubicBezTo>
                    <a:pt x="1746689" y="1094232"/>
                    <a:pt x="1804601" y="1104900"/>
                    <a:pt x="1943285" y="1097280"/>
                  </a:cubicBezTo>
                  <a:cubicBezTo>
                    <a:pt x="2081969" y="1089660"/>
                    <a:pt x="2409629" y="1078992"/>
                    <a:pt x="2409629" y="1078992"/>
                  </a:cubicBezTo>
                  <a:cubicBezTo>
                    <a:pt x="2583365" y="1077468"/>
                    <a:pt x="2857685" y="1080516"/>
                    <a:pt x="2985701" y="1088136"/>
                  </a:cubicBezTo>
                  <a:cubicBezTo>
                    <a:pt x="3113717" y="1095756"/>
                    <a:pt x="3177725" y="1124712"/>
                    <a:pt x="3177725" y="1124712"/>
                  </a:cubicBezTo>
                  <a:cubicBezTo>
                    <a:pt x="3296597" y="1149096"/>
                    <a:pt x="3561773" y="1199388"/>
                    <a:pt x="3698933" y="1234440"/>
                  </a:cubicBezTo>
                  <a:cubicBezTo>
                    <a:pt x="3836093" y="1269492"/>
                    <a:pt x="4000685" y="1335024"/>
                    <a:pt x="4000685" y="1335024"/>
                  </a:cubicBezTo>
                  <a:cubicBezTo>
                    <a:pt x="4102793" y="1370076"/>
                    <a:pt x="4212521" y="1420368"/>
                    <a:pt x="4311581" y="1444752"/>
                  </a:cubicBezTo>
                  <a:cubicBezTo>
                    <a:pt x="4410641" y="1469136"/>
                    <a:pt x="4595045" y="1481328"/>
                    <a:pt x="4595045" y="1481328"/>
                  </a:cubicBezTo>
                  <a:cubicBezTo>
                    <a:pt x="4701725" y="1495044"/>
                    <a:pt x="4814501" y="1482852"/>
                    <a:pt x="4951661" y="1527048"/>
                  </a:cubicBezTo>
                  <a:cubicBezTo>
                    <a:pt x="5088821" y="1571244"/>
                    <a:pt x="5296085" y="1690116"/>
                    <a:pt x="5418005" y="1746504"/>
                  </a:cubicBezTo>
                  <a:cubicBezTo>
                    <a:pt x="5539925" y="1802892"/>
                    <a:pt x="5579549" y="1845564"/>
                    <a:pt x="5683181" y="1865376"/>
                  </a:cubicBezTo>
                  <a:cubicBezTo>
                    <a:pt x="5786813" y="1885188"/>
                    <a:pt x="5965121" y="1917192"/>
                    <a:pt x="6039797" y="1865376"/>
                  </a:cubicBezTo>
                  <a:cubicBezTo>
                    <a:pt x="6114473" y="1813560"/>
                    <a:pt x="6129713" y="1662684"/>
                    <a:pt x="6131237" y="1554480"/>
                  </a:cubicBezTo>
                  <a:cubicBezTo>
                    <a:pt x="6132761" y="1446276"/>
                    <a:pt x="6126665" y="1324356"/>
                    <a:pt x="6048941" y="1216152"/>
                  </a:cubicBezTo>
                  <a:cubicBezTo>
                    <a:pt x="5971217" y="1107948"/>
                    <a:pt x="5829485" y="1002792"/>
                    <a:pt x="5664893" y="905256"/>
                  </a:cubicBezTo>
                  <a:cubicBezTo>
                    <a:pt x="5500301" y="807720"/>
                    <a:pt x="5229029" y="710184"/>
                    <a:pt x="5061389" y="630936"/>
                  </a:cubicBezTo>
                  <a:cubicBezTo>
                    <a:pt x="4893749" y="551688"/>
                    <a:pt x="4816025" y="496824"/>
                    <a:pt x="4659053" y="429768"/>
                  </a:cubicBezTo>
                  <a:cubicBezTo>
                    <a:pt x="4502081" y="362712"/>
                    <a:pt x="4262813" y="288036"/>
                    <a:pt x="4119557" y="228600"/>
                  </a:cubicBezTo>
                  <a:cubicBezTo>
                    <a:pt x="3976301" y="169164"/>
                    <a:pt x="3913817" y="111252"/>
                    <a:pt x="3799517" y="73152"/>
                  </a:cubicBezTo>
                  <a:cubicBezTo>
                    <a:pt x="3685217" y="35052"/>
                    <a:pt x="3559487" y="17526"/>
                    <a:pt x="3433757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67512" y="226841"/>
              <a:ext cx="1769682" cy="1967719"/>
            </a:xfrm>
            <a:custGeom>
              <a:avLst/>
              <a:gdLst>
                <a:gd name="connsiteX0" fmla="*/ 1764792 w 1769682"/>
                <a:gd name="connsiteY0" fmla="*/ 1759 h 1967719"/>
                <a:gd name="connsiteX1" fmla="*/ 1709928 w 1769682"/>
                <a:gd name="connsiteY1" fmla="*/ 38335 h 1967719"/>
                <a:gd name="connsiteX2" fmla="*/ 1133856 w 1769682"/>
                <a:gd name="connsiteY2" fmla="*/ 358375 h 1967719"/>
                <a:gd name="connsiteX3" fmla="*/ 841248 w 1769682"/>
                <a:gd name="connsiteY3" fmla="*/ 678415 h 1967719"/>
                <a:gd name="connsiteX4" fmla="*/ 594360 w 1769682"/>
                <a:gd name="connsiteY4" fmla="*/ 916159 h 1967719"/>
                <a:gd name="connsiteX5" fmla="*/ 365760 w 1769682"/>
                <a:gd name="connsiteY5" fmla="*/ 1291063 h 1967719"/>
                <a:gd name="connsiteX6" fmla="*/ 146304 w 1769682"/>
                <a:gd name="connsiteY6" fmla="*/ 1629391 h 1967719"/>
                <a:gd name="connsiteX7" fmla="*/ 73152 w 1769682"/>
                <a:gd name="connsiteY7" fmla="*/ 1793983 h 1967719"/>
                <a:gd name="connsiteX8" fmla="*/ 0 w 1769682"/>
                <a:gd name="connsiteY8" fmla="*/ 1967719 h 1967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9682" h="1967719">
                  <a:moveTo>
                    <a:pt x="1764792" y="1759"/>
                  </a:moveTo>
                  <a:cubicBezTo>
                    <a:pt x="1789938" y="-9671"/>
                    <a:pt x="1709928" y="38335"/>
                    <a:pt x="1709928" y="38335"/>
                  </a:cubicBezTo>
                  <a:cubicBezTo>
                    <a:pt x="1604772" y="97771"/>
                    <a:pt x="1278636" y="251695"/>
                    <a:pt x="1133856" y="358375"/>
                  </a:cubicBezTo>
                  <a:cubicBezTo>
                    <a:pt x="989076" y="465055"/>
                    <a:pt x="931164" y="585451"/>
                    <a:pt x="841248" y="678415"/>
                  </a:cubicBezTo>
                  <a:cubicBezTo>
                    <a:pt x="751332" y="771379"/>
                    <a:pt x="673608" y="814051"/>
                    <a:pt x="594360" y="916159"/>
                  </a:cubicBezTo>
                  <a:cubicBezTo>
                    <a:pt x="515112" y="1018267"/>
                    <a:pt x="440436" y="1172191"/>
                    <a:pt x="365760" y="1291063"/>
                  </a:cubicBezTo>
                  <a:cubicBezTo>
                    <a:pt x="291084" y="1409935"/>
                    <a:pt x="195072" y="1545571"/>
                    <a:pt x="146304" y="1629391"/>
                  </a:cubicBezTo>
                  <a:cubicBezTo>
                    <a:pt x="97536" y="1713211"/>
                    <a:pt x="97536" y="1737595"/>
                    <a:pt x="73152" y="1793983"/>
                  </a:cubicBezTo>
                  <a:cubicBezTo>
                    <a:pt x="48768" y="1850371"/>
                    <a:pt x="24384" y="1909045"/>
                    <a:pt x="0" y="1967719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7685905" y="2581825"/>
              <a:ext cx="873298" cy="1021036"/>
            </a:xfrm>
            <a:custGeom>
              <a:avLst/>
              <a:gdLst>
                <a:gd name="connsiteX0" fmla="*/ 168791 w 873298"/>
                <a:gd name="connsiteY0" fmla="*/ 5927 h 1021036"/>
                <a:gd name="connsiteX1" fmla="*/ 59063 w 873298"/>
                <a:gd name="connsiteY1" fmla="*/ 69935 h 1021036"/>
                <a:gd name="connsiteX2" fmla="*/ 4199 w 873298"/>
                <a:gd name="connsiteY2" fmla="*/ 426551 h 1021036"/>
                <a:gd name="connsiteX3" fmla="*/ 168791 w 873298"/>
                <a:gd name="connsiteY3" fmla="*/ 892895 h 1021036"/>
                <a:gd name="connsiteX4" fmla="*/ 415679 w 873298"/>
                <a:gd name="connsiteY4" fmla="*/ 1011767 h 1021036"/>
                <a:gd name="connsiteX5" fmla="*/ 781439 w 873298"/>
                <a:gd name="connsiteY5" fmla="*/ 984335 h 1021036"/>
                <a:gd name="connsiteX6" fmla="*/ 872879 w 873298"/>
                <a:gd name="connsiteY6" fmla="*/ 755735 h 1021036"/>
                <a:gd name="connsiteX7" fmla="*/ 808871 w 873298"/>
                <a:gd name="connsiteY7" fmla="*/ 325967 h 1021036"/>
                <a:gd name="connsiteX8" fmla="*/ 662567 w 873298"/>
                <a:gd name="connsiteY8" fmla="*/ 161375 h 1021036"/>
                <a:gd name="connsiteX9" fmla="*/ 497975 w 873298"/>
                <a:gd name="connsiteY9" fmla="*/ 42503 h 1021036"/>
                <a:gd name="connsiteX10" fmla="*/ 324239 w 873298"/>
                <a:gd name="connsiteY10" fmla="*/ 5927 h 1021036"/>
                <a:gd name="connsiteX11" fmla="*/ 168791 w 873298"/>
                <a:gd name="connsiteY11" fmla="*/ 5927 h 1021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3298" h="1021036">
                  <a:moveTo>
                    <a:pt x="168791" y="5927"/>
                  </a:moveTo>
                  <a:cubicBezTo>
                    <a:pt x="124595" y="16595"/>
                    <a:pt x="86495" y="-169"/>
                    <a:pt x="59063" y="69935"/>
                  </a:cubicBezTo>
                  <a:cubicBezTo>
                    <a:pt x="31631" y="140039"/>
                    <a:pt x="-14089" y="289391"/>
                    <a:pt x="4199" y="426551"/>
                  </a:cubicBezTo>
                  <a:cubicBezTo>
                    <a:pt x="22487" y="563711"/>
                    <a:pt x="100211" y="795359"/>
                    <a:pt x="168791" y="892895"/>
                  </a:cubicBezTo>
                  <a:cubicBezTo>
                    <a:pt x="237371" y="990431"/>
                    <a:pt x="313571" y="996527"/>
                    <a:pt x="415679" y="1011767"/>
                  </a:cubicBezTo>
                  <a:cubicBezTo>
                    <a:pt x="517787" y="1027007"/>
                    <a:pt x="705239" y="1027007"/>
                    <a:pt x="781439" y="984335"/>
                  </a:cubicBezTo>
                  <a:cubicBezTo>
                    <a:pt x="857639" y="941663"/>
                    <a:pt x="868307" y="865463"/>
                    <a:pt x="872879" y="755735"/>
                  </a:cubicBezTo>
                  <a:cubicBezTo>
                    <a:pt x="877451" y="646007"/>
                    <a:pt x="843923" y="425027"/>
                    <a:pt x="808871" y="325967"/>
                  </a:cubicBezTo>
                  <a:cubicBezTo>
                    <a:pt x="773819" y="226907"/>
                    <a:pt x="714383" y="208619"/>
                    <a:pt x="662567" y="161375"/>
                  </a:cubicBezTo>
                  <a:cubicBezTo>
                    <a:pt x="610751" y="114131"/>
                    <a:pt x="554363" y="68411"/>
                    <a:pt x="497975" y="42503"/>
                  </a:cubicBezTo>
                  <a:cubicBezTo>
                    <a:pt x="441587" y="16595"/>
                    <a:pt x="376055" y="10499"/>
                    <a:pt x="324239" y="5927"/>
                  </a:cubicBezTo>
                  <a:cubicBezTo>
                    <a:pt x="272423" y="1355"/>
                    <a:pt x="212987" y="-4741"/>
                    <a:pt x="168791" y="5927"/>
                  </a:cubicBezTo>
                  <a:close/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311139" y="3545469"/>
              <a:ext cx="3561522" cy="1804602"/>
            </a:xfrm>
            <a:custGeom>
              <a:avLst/>
              <a:gdLst>
                <a:gd name="connsiteX0" fmla="*/ 1921765 w 3561522"/>
                <a:gd name="connsiteY0" fmla="*/ 11547 h 1804602"/>
                <a:gd name="connsiteX1" fmla="*/ 1738885 w 3561522"/>
                <a:gd name="connsiteY1" fmla="*/ 157851 h 1804602"/>
                <a:gd name="connsiteX2" fmla="*/ 1592581 w 3561522"/>
                <a:gd name="connsiteY2" fmla="*/ 322443 h 1804602"/>
                <a:gd name="connsiteX3" fmla="*/ 1519429 w 3561522"/>
                <a:gd name="connsiteY3" fmla="*/ 560187 h 1804602"/>
                <a:gd name="connsiteX4" fmla="*/ 1455421 w 3561522"/>
                <a:gd name="connsiteY4" fmla="*/ 733923 h 1804602"/>
                <a:gd name="connsiteX5" fmla="*/ 1409701 w 3561522"/>
                <a:gd name="connsiteY5" fmla="*/ 889371 h 1804602"/>
                <a:gd name="connsiteX6" fmla="*/ 1299973 w 3561522"/>
                <a:gd name="connsiteY6" fmla="*/ 1026531 h 1804602"/>
                <a:gd name="connsiteX7" fmla="*/ 1062229 w 3561522"/>
                <a:gd name="connsiteY7" fmla="*/ 1090539 h 1804602"/>
                <a:gd name="connsiteX8" fmla="*/ 797053 w 3561522"/>
                <a:gd name="connsiteY8" fmla="*/ 1136259 h 1804602"/>
                <a:gd name="connsiteX9" fmla="*/ 504445 w 3561522"/>
                <a:gd name="connsiteY9" fmla="*/ 1026531 h 1804602"/>
                <a:gd name="connsiteX10" fmla="*/ 248413 w 3561522"/>
                <a:gd name="connsiteY10" fmla="*/ 1017387 h 1804602"/>
                <a:gd name="connsiteX11" fmla="*/ 102109 w 3561522"/>
                <a:gd name="connsiteY11" fmla="*/ 1136259 h 1804602"/>
                <a:gd name="connsiteX12" fmla="*/ 1525 w 3561522"/>
                <a:gd name="connsiteY12" fmla="*/ 1383147 h 1804602"/>
                <a:gd name="connsiteX13" fmla="*/ 56389 w 3561522"/>
                <a:gd name="connsiteY13" fmla="*/ 1566027 h 1804602"/>
                <a:gd name="connsiteX14" fmla="*/ 248413 w 3561522"/>
                <a:gd name="connsiteY14" fmla="*/ 1694043 h 1804602"/>
                <a:gd name="connsiteX15" fmla="*/ 431293 w 3561522"/>
                <a:gd name="connsiteY15" fmla="*/ 1703187 h 1804602"/>
                <a:gd name="connsiteX16" fmla="*/ 760477 w 3561522"/>
                <a:gd name="connsiteY16" fmla="*/ 1758051 h 1804602"/>
                <a:gd name="connsiteX17" fmla="*/ 1043941 w 3561522"/>
                <a:gd name="connsiteY17" fmla="*/ 1794627 h 1804602"/>
                <a:gd name="connsiteX18" fmla="*/ 1373125 w 3561522"/>
                <a:gd name="connsiteY18" fmla="*/ 1785483 h 1804602"/>
                <a:gd name="connsiteX19" fmla="*/ 1693165 w 3561522"/>
                <a:gd name="connsiteY19" fmla="*/ 1593459 h 1804602"/>
                <a:gd name="connsiteX20" fmla="*/ 2049781 w 3561522"/>
                <a:gd name="connsiteY20" fmla="*/ 1337427 h 1804602"/>
                <a:gd name="connsiteX21" fmla="*/ 2296669 w 3561522"/>
                <a:gd name="connsiteY21" fmla="*/ 1154547 h 1804602"/>
                <a:gd name="connsiteX22" fmla="*/ 2580133 w 3561522"/>
                <a:gd name="connsiteY22" fmla="*/ 953379 h 1804602"/>
                <a:gd name="connsiteX23" fmla="*/ 2854453 w 3561522"/>
                <a:gd name="connsiteY23" fmla="*/ 871083 h 1804602"/>
                <a:gd name="connsiteX24" fmla="*/ 3156205 w 3561522"/>
                <a:gd name="connsiteY24" fmla="*/ 743067 h 1804602"/>
                <a:gd name="connsiteX25" fmla="*/ 3384805 w 3561522"/>
                <a:gd name="connsiteY25" fmla="*/ 660771 h 1804602"/>
                <a:gd name="connsiteX26" fmla="*/ 3540253 w 3561522"/>
                <a:gd name="connsiteY26" fmla="*/ 532755 h 1804602"/>
                <a:gd name="connsiteX27" fmla="*/ 3549397 w 3561522"/>
                <a:gd name="connsiteY27" fmla="*/ 395595 h 1804602"/>
                <a:gd name="connsiteX28" fmla="*/ 3439669 w 3561522"/>
                <a:gd name="connsiteY28" fmla="*/ 377307 h 1804602"/>
                <a:gd name="connsiteX29" fmla="*/ 3247645 w 3561522"/>
                <a:gd name="connsiteY29" fmla="*/ 404739 h 1804602"/>
                <a:gd name="connsiteX30" fmla="*/ 2845309 w 3561522"/>
                <a:gd name="connsiteY30" fmla="*/ 450459 h 1804602"/>
                <a:gd name="connsiteX31" fmla="*/ 2662429 w 3561522"/>
                <a:gd name="connsiteY31" fmla="*/ 450459 h 1804602"/>
                <a:gd name="connsiteX32" fmla="*/ 2488693 w 3561522"/>
                <a:gd name="connsiteY32" fmla="*/ 450459 h 1804602"/>
                <a:gd name="connsiteX33" fmla="*/ 2397253 w 3561522"/>
                <a:gd name="connsiteY33" fmla="*/ 359019 h 1804602"/>
                <a:gd name="connsiteX34" fmla="*/ 2287525 w 3561522"/>
                <a:gd name="connsiteY34" fmla="*/ 249291 h 1804602"/>
                <a:gd name="connsiteX35" fmla="*/ 2223517 w 3561522"/>
                <a:gd name="connsiteY35" fmla="*/ 130419 h 1804602"/>
                <a:gd name="connsiteX36" fmla="*/ 2113789 w 3561522"/>
                <a:gd name="connsiteY36" fmla="*/ 38979 h 1804602"/>
                <a:gd name="connsiteX37" fmla="*/ 1994917 w 3561522"/>
                <a:gd name="connsiteY37" fmla="*/ 11547 h 1804602"/>
                <a:gd name="connsiteX38" fmla="*/ 1921765 w 3561522"/>
                <a:gd name="connsiteY38" fmla="*/ 11547 h 180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61522" h="1804602">
                  <a:moveTo>
                    <a:pt x="1921765" y="11547"/>
                  </a:moveTo>
                  <a:cubicBezTo>
                    <a:pt x="1879093" y="35931"/>
                    <a:pt x="1793749" y="106035"/>
                    <a:pt x="1738885" y="157851"/>
                  </a:cubicBezTo>
                  <a:cubicBezTo>
                    <a:pt x="1684021" y="209667"/>
                    <a:pt x="1629157" y="255387"/>
                    <a:pt x="1592581" y="322443"/>
                  </a:cubicBezTo>
                  <a:cubicBezTo>
                    <a:pt x="1556005" y="389499"/>
                    <a:pt x="1542289" y="491607"/>
                    <a:pt x="1519429" y="560187"/>
                  </a:cubicBezTo>
                  <a:cubicBezTo>
                    <a:pt x="1496569" y="628767"/>
                    <a:pt x="1473709" y="679059"/>
                    <a:pt x="1455421" y="733923"/>
                  </a:cubicBezTo>
                  <a:cubicBezTo>
                    <a:pt x="1437133" y="788787"/>
                    <a:pt x="1435609" y="840603"/>
                    <a:pt x="1409701" y="889371"/>
                  </a:cubicBezTo>
                  <a:cubicBezTo>
                    <a:pt x="1383793" y="938139"/>
                    <a:pt x="1357885" y="993003"/>
                    <a:pt x="1299973" y="1026531"/>
                  </a:cubicBezTo>
                  <a:cubicBezTo>
                    <a:pt x="1242061" y="1060059"/>
                    <a:pt x="1146049" y="1072251"/>
                    <a:pt x="1062229" y="1090539"/>
                  </a:cubicBezTo>
                  <a:cubicBezTo>
                    <a:pt x="978409" y="1108827"/>
                    <a:pt x="890017" y="1146927"/>
                    <a:pt x="797053" y="1136259"/>
                  </a:cubicBezTo>
                  <a:cubicBezTo>
                    <a:pt x="704089" y="1125591"/>
                    <a:pt x="595885" y="1046343"/>
                    <a:pt x="504445" y="1026531"/>
                  </a:cubicBezTo>
                  <a:cubicBezTo>
                    <a:pt x="413005" y="1006719"/>
                    <a:pt x="315469" y="999099"/>
                    <a:pt x="248413" y="1017387"/>
                  </a:cubicBezTo>
                  <a:cubicBezTo>
                    <a:pt x="181357" y="1035675"/>
                    <a:pt x="143257" y="1075299"/>
                    <a:pt x="102109" y="1136259"/>
                  </a:cubicBezTo>
                  <a:cubicBezTo>
                    <a:pt x="60961" y="1197219"/>
                    <a:pt x="9145" y="1311519"/>
                    <a:pt x="1525" y="1383147"/>
                  </a:cubicBezTo>
                  <a:cubicBezTo>
                    <a:pt x="-6095" y="1454775"/>
                    <a:pt x="15241" y="1514211"/>
                    <a:pt x="56389" y="1566027"/>
                  </a:cubicBezTo>
                  <a:cubicBezTo>
                    <a:pt x="97537" y="1617843"/>
                    <a:pt x="185929" y="1671183"/>
                    <a:pt x="248413" y="1694043"/>
                  </a:cubicBezTo>
                  <a:cubicBezTo>
                    <a:pt x="310897" y="1716903"/>
                    <a:pt x="345949" y="1692519"/>
                    <a:pt x="431293" y="1703187"/>
                  </a:cubicBezTo>
                  <a:cubicBezTo>
                    <a:pt x="516637" y="1713855"/>
                    <a:pt x="658369" y="1742811"/>
                    <a:pt x="760477" y="1758051"/>
                  </a:cubicBezTo>
                  <a:cubicBezTo>
                    <a:pt x="862585" y="1773291"/>
                    <a:pt x="941833" y="1790055"/>
                    <a:pt x="1043941" y="1794627"/>
                  </a:cubicBezTo>
                  <a:cubicBezTo>
                    <a:pt x="1146049" y="1799199"/>
                    <a:pt x="1264921" y="1819011"/>
                    <a:pt x="1373125" y="1785483"/>
                  </a:cubicBezTo>
                  <a:cubicBezTo>
                    <a:pt x="1481329" y="1751955"/>
                    <a:pt x="1580389" y="1668135"/>
                    <a:pt x="1693165" y="1593459"/>
                  </a:cubicBezTo>
                  <a:cubicBezTo>
                    <a:pt x="1805941" y="1518783"/>
                    <a:pt x="1949197" y="1410579"/>
                    <a:pt x="2049781" y="1337427"/>
                  </a:cubicBezTo>
                  <a:cubicBezTo>
                    <a:pt x="2150365" y="1264275"/>
                    <a:pt x="2208277" y="1218555"/>
                    <a:pt x="2296669" y="1154547"/>
                  </a:cubicBezTo>
                  <a:cubicBezTo>
                    <a:pt x="2385061" y="1090539"/>
                    <a:pt x="2487169" y="1000623"/>
                    <a:pt x="2580133" y="953379"/>
                  </a:cubicBezTo>
                  <a:cubicBezTo>
                    <a:pt x="2673097" y="906135"/>
                    <a:pt x="2758441" y="906135"/>
                    <a:pt x="2854453" y="871083"/>
                  </a:cubicBezTo>
                  <a:cubicBezTo>
                    <a:pt x="2950465" y="836031"/>
                    <a:pt x="3067813" y="778119"/>
                    <a:pt x="3156205" y="743067"/>
                  </a:cubicBezTo>
                  <a:cubicBezTo>
                    <a:pt x="3244597" y="708015"/>
                    <a:pt x="3320797" y="695823"/>
                    <a:pt x="3384805" y="660771"/>
                  </a:cubicBezTo>
                  <a:cubicBezTo>
                    <a:pt x="3448813" y="625719"/>
                    <a:pt x="3512821" y="576951"/>
                    <a:pt x="3540253" y="532755"/>
                  </a:cubicBezTo>
                  <a:cubicBezTo>
                    <a:pt x="3567685" y="488559"/>
                    <a:pt x="3566161" y="421503"/>
                    <a:pt x="3549397" y="395595"/>
                  </a:cubicBezTo>
                  <a:cubicBezTo>
                    <a:pt x="3532633" y="369687"/>
                    <a:pt x="3489961" y="375783"/>
                    <a:pt x="3439669" y="377307"/>
                  </a:cubicBezTo>
                  <a:cubicBezTo>
                    <a:pt x="3389377" y="378831"/>
                    <a:pt x="3247645" y="404739"/>
                    <a:pt x="3247645" y="404739"/>
                  </a:cubicBezTo>
                  <a:cubicBezTo>
                    <a:pt x="3148585" y="416931"/>
                    <a:pt x="2942845" y="442839"/>
                    <a:pt x="2845309" y="450459"/>
                  </a:cubicBezTo>
                  <a:cubicBezTo>
                    <a:pt x="2747773" y="458079"/>
                    <a:pt x="2662429" y="450459"/>
                    <a:pt x="2662429" y="450459"/>
                  </a:cubicBezTo>
                  <a:cubicBezTo>
                    <a:pt x="2602993" y="450459"/>
                    <a:pt x="2532889" y="465699"/>
                    <a:pt x="2488693" y="450459"/>
                  </a:cubicBezTo>
                  <a:cubicBezTo>
                    <a:pt x="2444497" y="435219"/>
                    <a:pt x="2397253" y="359019"/>
                    <a:pt x="2397253" y="359019"/>
                  </a:cubicBezTo>
                  <a:cubicBezTo>
                    <a:pt x="2363725" y="325491"/>
                    <a:pt x="2316481" y="287391"/>
                    <a:pt x="2287525" y="249291"/>
                  </a:cubicBezTo>
                  <a:cubicBezTo>
                    <a:pt x="2258569" y="211191"/>
                    <a:pt x="2252473" y="165471"/>
                    <a:pt x="2223517" y="130419"/>
                  </a:cubicBezTo>
                  <a:cubicBezTo>
                    <a:pt x="2194561" y="95367"/>
                    <a:pt x="2151889" y="58791"/>
                    <a:pt x="2113789" y="38979"/>
                  </a:cubicBezTo>
                  <a:cubicBezTo>
                    <a:pt x="2075689" y="19167"/>
                    <a:pt x="2025397" y="14595"/>
                    <a:pt x="1994917" y="11547"/>
                  </a:cubicBezTo>
                  <a:cubicBezTo>
                    <a:pt x="1964437" y="8499"/>
                    <a:pt x="1964437" y="-12837"/>
                    <a:pt x="1921765" y="11547"/>
                  </a:cubicBezTo>
                  <a:close/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412832" y="5562600"/>
            <a:ext cx="25461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Black" pitchFamily="34" charset="0"/>
              </a:rPr>
              <a:t>OSCAT 06 Nov </a:t>
            </a:r>
            <a:r>
              <a:rPr lang="en-US" dirty="0" smtClean="0">
                <a:latin typeface="Arial Black" pitchFamily="34" charset="0"/>
              </a:rPr>
              <a:t>12Z</a:t>
            </a:r>
          </a:p>
          <a:p>
            <a:r>
              <a:rPr lang="en-US" dirty="0" smtClean="0">
                <a:latin typeface="Arial Black" pitchFamily="34" charset="0"/>
              </a:rPr>
              <a:t>30 </a:t>
            </a:r>
            <a:r>
              <a:rPr lang="en-US" dirty="0" err="1" smtClean="0">
                <a:latin typeface="Arial Black" pitchFamily="34" charset="0"/>
              </a:rPr>
              <a:t>kt</a:t>
            </a:r>
            <a:r>
              <a:rPr lang="en-US" dirty="0" smtClean="0">
                <a:latin typeface="Arial Black" pitchFamily="34" charset="0"/>
              </a:rPr>
              <a:t>- solid</a:t>
            </a:r>
          </a:p>
          <a:p>
            <a:r>
              <a:rPr lang="en-US" dirty="0" smtClean="0">
                <a:latin typeface="Arial Black" pitchFamily="34" charset="0"/>
              </a:rPr>
              <a:t>40 </a:t>
            </a:r>
            <a:r>
              <a:rPr lang="en-US" dirty="0" err="1" smtClean="0">
                <a:latin typeface="Arial Black" pitchFamily="34" charset="0"/>
              </a:rPr>
              <a:t>kt</a:t>
            </a:r>
            <a:r>
              <a:rPr lang="en-US" dirty="0" smtClean="0">
                <a:latin typeface="Arial Black" pitchFamily="34" charset="0"/>
              </a:rPr>
              <a:t> dashed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 rot="163160">
            <a:off x="6108635" y="2198695"/>
            <a:ext cx="861873" cy="6318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907792" y="900176"/>
            <a:ext cx="947080" cy="448444"/>
          </a:xfrm>
          <a:custGeom>
            <a:avLst/>
            <a:gdLst>
              <a:gd name="connsiteX0" fmla="*/ 850392 w 947080"/>
              <a:gd name="connsiteY0" fmla="*/ 5080 h 448444"/>
              <a:gd name="connsiteX1" fmla="*/ 484632 w 947080"/>
              <a:gd name="connsiteY1" fmla="*/ 14224 h 448444"/>
              <a:gd name="connsiteX2" fmla="*/ 146304 w 947080"/>
              <a:gd name="connsiteY2" fmla="*/ 78232 h 448444"/>
              <a:gd name="connsiteX3" fmla="*/ 0 w 947080"/>
              <a:gd name="connsiteY3" fmla="*/ 197104 h 448444"/>
              <a:gd name="connsiteX4" fmla="*/ 27432 w 947080"/>
              <a:gd name="connsiteY4" fmla="*/ 416560 h 448444"/>
              <a:gd name="connsiteX5" fmla="*/ 228600 w 947080"/>
              <a:gd name="connsiteY5" fmla="*/ 434848 h 448444"/>
              <a:gd name="connsiteX6" fmla="*/ 393192 w 947080"/>
              <a:gd name="connsiteY6" fmla="*/ 297688 h 448444"/>
              <a:gd name="connsiteX7" fmla="*/ 704088 w 947080"/>
              <a:gd name="connsiteY7" fmla="*/ 242824 h 448444"/>
              <a:gd name="connsiteX8" fmla="*/ 923544 w 947080"/>
              <a:gd name="connsiteY8" fmla="*/ 133096 h 448444"/>
              <a:gd name="connsiteX9" fmla="*/ 932688 w 947080"/>
              <a:gd name="connsiteY9" fmla="*/ 78232 h 448444"/>
              <a:gd name="connsiteX10" fmla="*/ 850392 w 947080"/>
              <a:gd name="connsiteY10" fmla="*/ 5080 h 44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7080" h="448444">
                <a:moveTo>
                  <a:pt x="850392" y="5080"/>
                </a:moveTo>
                <a:cubicBezTo>
                  <a:pt x="775716" y="-5588"/>
                  <a:pt x="601980" y="2032"/>
                  <a:pt x="484632" y="14224"/>
                </a:cubicBezTo>
                <a:cubicBezTo>
                  <a:pt x="367284" y="26416"/>
                  <a:pt x="227076" y="47752"/>
                  <a:pt x="146304" y="78232"/>
                </a:cubicBezTo>
                <a:cubicBezTo>
                  <a:pt x="65532" y="108712"/>
                  <a:pt x="19812" y="140716"/>
                  <a:pt x="0" y="197104"/>
                </a:cubicBezTo>
                <a:cubicBezTo>
                  <a:pt x="-19812" y="253492"/>
                  <a:pt x="-10668" y="376936"/>
                  <a:pt x="27432" y="416560"/>
                </a:cubicBezTo>
                <a:cubicBezTo>
                  <a:pt x="65532" y="456184"/>
                  <a:pt x="167640" y="454660"/>
                  <a:pt x="228600" y="434848"/>
                </a:cubicBezTo>
                <a:cubicBezTo>
                  <a:pt x="289560" y="415036"/>
                  <a:pt x="313944" y="329692"/>
                  <a:pt x="393192" y="297688"/>
                </a:cubicBezTo>
                <a:cubicBezTo>
                  <a:pt x="472440" y="265684"/>
                  <a:pt x="615696" y="270256"/>
                  <a:pt x="704088" y="242824"/>
                </a:cubicBezTo>
                <a:cubicBezTo>
                  <a:pt x="792480" y="215392"/>
                  <a:pt x="885444" y="160528"/>
                  <a:pt x="923544" y="133096"/>
                </a:cubicBezTo>
                <a:cubicBezTo>
                  <a:pt x="961644" y="105664"/>
                  <a:pt x="944880" y="99568"/>
                  <a:pt x="932688" y="78232"/>
                </a:cubicBezTo>
                <a:cubicBezTo>
                  <a:pt x="920496" y="56896"/>
                  <a:pt x="925068" y="15748"/>
                  <a:pt x="850392" y="5080"/>
                </a:cubicBezTo>
                <a:close/>
              </a:path>
            </a:pathLst>
          </a:custGeom>
          <a:noFill/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914881" y="1414677"/>
            <a:ext cx="691222" cy="1655707"/>
          </a:xfrm>
          <a:custGeom>
            <a:avLst/>
            <a:gdLst>
              <a:gd name="connsiteX0" fmla="*/ 517423 w 691222"/>
              <a:gd name="connsiteY0" fmla="*/ 66651 h 1655707"/>
              <a:gd name="connsiteX1" fmla="*/ 398551 w 691222"/>
              <a:gd name="connsiteY1" fmla="*/ 340971 h 1655707"/>
              <a:gd name="connsiteX2" fmla="*/ 343687 w 691222"/>
              <a:gd name="connsiteY2" fmla="*/ 551283 h 1655707"/>
              <a:gd name="connsiteX3" fmla="*/ 270535 w 691222"/>
              <a:gd name="connsiteY3" fmla="*/ 779883 h 1655707"/>
              <a:gd name="connsiteX4" fmla="*/ 87655 w 691222"/>
              <a:gd name="connsiteY4" fmla="*/ 944475 h 1655707"/>
              <a:gd name="connsiteX5" fmla="*/ 32791 w 691222"/>
              <a:gd name="connsiteY5" fmla="*/ 1173075 h 1655707"/>
              <a:gd name="connsiteX6" fmla="*/ 14503 w 691222"/>
              <a:gd name="connsiteY6" fmla="*/ 1365099 h 1655707"/>
              <a:gd name="connsiteX7" fmla="*/ 252247 w 691222"/>
              <a:gd name="connsiteY7" fmla="*/ 1639419 h 1655707"/>
              <a:gd name="connsiteX8" fmla="*/ 398551 w 691222"/>
              <a:gd name="connsiteY8" fmla="*/ 1611987 h 1655707"/>
              <a:gd name="connsiteX9" fmla="*/ 618007 w 691222"/>
              <a:gd name="connsiteY9" fmla="*/ 1511403 h 1655707"/>
              <a:gd name="connsiteX10" fmla="*/ 691159 w 691222"/>
              <a:gd name="connsiteY10" fmla="*/ 1282803 h 1655707"/>
              <a:gd name="connsiteX11" fmla="*/ 608863 w 691222"/>
              <a:gd name="connsiteY11" fmla="*/ 944475 h 1655707"/>
              <a:gd name="connsiteX12" fmla="*/ 618007 w 691222"/>
              <a:gd name="connsiteY12" fmla="*/ 725019 h 1655707"/>
              <a:gd name="connsiteX13" fmla="*/ 636295 w 691222"/>
              <a:gd name="connsiteY13" fmla="*/ 395835 h 1655707"/>
              <a:gd name="connsiteX14" fmla="*/ 627151 w 691222"/>
              <a:gd name="connsiteY14" fmla="*/ 386691 h 1655707"/>
              <a:gd name="connsiteX15" fmla="*/ 663727 w 691222"/>
              <a:gd name="connsiteY15" fmla="*/ 158091 h 1655707"/>
              <a:gd name="connsiteX16" fmla="*/ 663727 w 691222"/>
              <a:gd name="connsiteY16" fmla="*/ 57507 h 1655707"/>
              <a:gd name="connsiteX17" fmla="*/ 599719 w 691222"/>
              <a:gd name="connsiteY17" fmla="*/ 2643 h 1655707"/>
              <a:gd name="connsiteX18" fmla="*/ 563143 w 691222"/>
              <a:gd name="connsiteY18" fmla="*/ 11787 h 1655707"/>
              <a:gd name="connsiteX19" fmla="*/ 517423 w 691222"/>
              <a:gd name="connsiteY19" fmla="*/ 66651 h 165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1222" h="1655707">
                <a:moveTo>
                  <a:pt x="517423" y="66651"/>
                </a:moveTo>
                <a:cubicBezTo>
                  <a:pt x="489991" y="121515"/>
                  <a:pt x="427507" y="260199"/>
                  <a:pt x="398551" y="340971"/>
                </a:cubicBezTo>
                <a:cubicBezTo>
                  <a:pt x="369595" y="421743"/>
                  <a:pt x="365023" y="478131"/>
                  <a:pt x="343687" y="551283"/>
                </a:cubicBezTo>
                <a:cubicBezTo>
                  <a:pt x="322351" y="624435"/>
                  <a:pt x="313207" y="714351"/>
                  <a:pt x="270535" y="779883"/>
                </a:cubicBezTo>
                <a:cubicBezTo>
                  <a:pt x="227863" y="845415"/>
                  <a:pt x="127279" y="878943"/>
                  <a:pt x="87655" y="944475"/>
                </a:cubicBezTo>
                <a:cubicBezTo>
                  <a:pt x="48031" y="1010007"/>
                  <a:pt x="44983" y="1102971"/>
                  <a:pt x="32791" y="1173075"/>
                </a:cubicBezTo>
                <a:cubicBezTo>
                  <a:pt x="20599" y="1243179"/>
                  <a:pt x="-22073" y="1287375"/>
                  <a:pt x="14503" y="1365099"/>
                </a:cubicBezTo>
                <a:cubicBezTo>
                  <a:pt x="51079" y="1442823"/>
                  <a:pt x="188239" y="1598271"/>
                  <a:pt x="252247" y="1639419"/>
                </a:cubicBezTo>
                <a:cubicBezTo>
                  <a:pt x="316255" y="1680567"/>
                  <a:pt x="337591" y="1633323"/>
                  <a:pt x="398551" y="1611987"/>
                </a:cubicBezTo>
                <a:cubicBezTo>
                  <a:pt x="459511" y="1590651"/>
                  <a:pt x="569239" y="1566267"/>
                  <a:pt x="618007" y="1511403"/>
                </a:cubicBezTo>
                <a:cubicBezTo>
                  <a:pt x="666775" y="1456539"/>
                  <a:pt x="692683" y="1377291"/>
                  <a:pt x="691159" y="1282803"/>
                </a:cubicBezTo>
                <a:cubicBezTo>
                  <a:pt x="689635" y="1188315"/>
                  <a:pt x="621055" y="1037439"/>
                  <a:pt x="608863" y="944475"/>
                </a:cubicBezTo>
                <a:cubicBezTo>
                  <a:pt x="596671" y="851511"/>
                  <a:pt x="613435" y="816459"/>
                  <a:pt x="618007" y="725019"/>
                </a:cubicBezTo>
                <a:cubicBezTo>
                  <a:pt x="622579" y="633579"/>
                  <a:pt x="634771" y="452223"/>
                  <a:pt x="636295" y="395835"/>
                </a:cubicBezTo>
                <a:cubicBezTo>
                  <a:pt x="637819" y="339447"/>
                  <a:pt x="622579" y="426315"/>
                  <a:pt x="627151" y="386691"/>
                </a:cubicBezTo>
                <a:cubicBezTo>
                  <a:pt x="631723" y="347067"/>
                  <a:pt x="657631" y="212955"/>
                  <a:pt x="663727" y="158091"/>
                </a:cubicBezTo>
                <a:cubicBezTo>
                  <a:pt x="669823" y="103227"/>
                  <a:pt x="674395" y="83415"/>
                  <a:pt x="663727" y="57507"/>
                </a:cubicBezTo>
                <a:cubicBezTo>
                  <a:pt x="653059" y="31599"/>
                  <a:pt x="616483" y="10263"/>
                  <a:pt x="599719" y="2643"/>
                </a:cubicBezTo>
                <a:cubicBezTo>
                  <a:pt x="582955" y="-4977"/>
                  <a:pt x="570763" y="5691"/>
                  <a:pt x="563143" y="11787"/>
                </a:cubicBezTo>
                <a:cubicBezTo>
                  <a:pt x="555523" y="17883"/>
                  <a:pt x="544855" y="11787"/>
                  <a:pt x="517423" y="66651"/>
                </a:cubicBezTo>
                <a:close/>
              </a:path>
            </a:pathLst>
          </a:cu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7101044" y="963010"/>
            <a:ext cx="152400" cy="1543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82084" y="3525697"/>
            <a:ext cx="152400" cy="1543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575693" y="1701951"/>
            <a:ext cx="152400" cy="1543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230725" y="2425255"/>
            <a:ext cx="152400" cy="1543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261556" y="3437975"/>
            <a:ext cx="152400" cy="1543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758284" y="3618101"/>
            <a:ext cx="570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1205Z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40239" y="3571317"/>
            <a:ext cx="57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1123Z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386385" y="2317018"/>
            <a:ext cx="57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1010Z</a:t>
            </a:r>
            <a:endParaRPr lang="en-US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094132" y="1817774"/>
            <a:ext cx="57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0923Z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630524" y="761676"/>
            <a:ext cx="57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0850Z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157917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0" t="9825" r="9167" b="10951"/>
          <a:stretch/>
        </p:blipFill>
        <p:spPr>
          <a:xfrm>
            <a:off x="27431" y="877824"/>
            <a:ext cx="9025504" cy="4382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3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Excess TB relative to RT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DA9119-94A3-4DD0-9EE4-9B6403639A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495" y="1159372"/>
            <a:ext cx="11781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5 GHz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16707" y="1159372"/>
            <a:ext cx="11781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6</a:t>
            </a:r>
            <a:r>
              <a:rPr lang="en-US" sz="3200" b="1" dirty="0" smtClean="0"/>
              <a:t> GHz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622200" y="1158782"/>
            <a:ext cx="15636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6.6 GHz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66121" y="5538418"/>
            <a:ext cx="8120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Observed TB has incidence – angle dependence (related primarily to polarization)</a:t>
            </a:r>
          </a:p>
          <a:p>
            <a:r>
              <a:rPr lang="en-US" dirty="0" smtClean="0"/>
              <a:t>Retrievals use excess TB, after subtracting a background value that accounts (somewhat)  for this dependence.  The above figures do not yet account for H-V polarization mixing, which is significant near edge of swath.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30" t="18883" r="9630" b="22544"/>
          <a:stretch/>
        </p:blipFill>
        <p:spPr>
          <a:xfrm>
            <a:off x="5897880" y="1014984"/>
            <a:ext cx="296334" cy="264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49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5756</TotalTime>
  <Words>1436</Words>
  <Application>Microsoft Macintosh PowerPoint</Application>
  <PresentationFormat>On-screen Show (4:3)</PresentationFormat>
  <Paragraphs>164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HIRAD Hurricane Imaging Radiometer</vt:lpstr>
      <vt:lpstr>Hurricane Imaging Radiometer (HIRAD)</vt:lpstr>
      <vt:lpstr>Principles of Operation</vt:lpstr>
      <vt:lpstr>4 C-band Channels to constrain geophysical parameters wind speed, rain rate, SST (SST can have an assumed value)</vt:lpstr>
      <vt:lpstr>APC Slope Coefficients: 4 GHz</vt:lpstr>
      <vt:lpstr>HS3 2012 Pacific Flight</vt:lpstr>
      <vt:lpstr>Observed TB Leg #1 - 4</vt:lpstr>
      <vt:lpstr>PowerPoint Presentation</vt:lpstr>
      <vt:lpstr>Excess TB relative to RT model</vt:lpstr>
      <vt:lpstr>Excess TB relative to observed minimum</vt:lpstr>
      <vt:lpstr>First HS3 2012 retrievals – subject to revision!</vt:lpstr>
      <vt:lpstr>PowerPoint Presentation</vt:lpstr>
      <vt:lpstr>PowerPoint Presentation</vt:lpstr>
      <vt:lpstr>HIRad Wind Speed Retrievals for Earl: 4 Legs</vt:lpstr>
      <vt:lpstr>HIRad Rain Rate Retrieval for Earl: 4 Legs</vt:lpstr>
      <vt:lpstr>PowerPoint Presentation</vt:lpstr>
      <vt:lpstr>HIRAD data status</vt:lpstr>
      <vt:lpstr>HIRAD instrument status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HIRAD Hurricane Imaging Radiometer</dc:title>
  <dc:creator>dan</dc:creator>
  <cp:lastModifiedBy>dan</cp:lastModifiedBy>
  <cp:revision>52</cp:revision>
  <dcterms:created xsi:type="dcterms:W3CDTF">2013-05-03T17:10:39Z</dcterms:created>
  <dcterms:modified xsi:type="dcterms:W3CDTF">2013-05-07T17:07:38Z</dcterms:modified>
</cp:coreProperties>
</file>